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6"/>
  </p:notesMasterIdLst>
  <p:sldIdLst>
    <p:sldId id="256" r:id="rId2"/>
    <p:sldId id="257" r:id="rId3"/>
    <p:sldId id="258" r:id="rId4"/>
    <p:sldId id="272" r:id="rId5"/>
    <p:sldId id="273" r:id="rId6"/>
    <p:sldId id="274" r:id="rId7"/>
    <p:sldId id="275" r:id="rId8"/>
    <p:sldId id="276" r:id="rId9"/>
    <p:sldId id="277" r:id="rId10"/>
    <p:sldId id="268" r:id="rId11"/>
    <p:sldId id="278" r:id="rId12"/>
    <p:sldId id="279" r:id="rId13"/>
    <p:sldId id="280" r:id="rId14"/>
    <p:sldId id="270" r:id="rId15"/>
  </p:sldIdLst>
  <p:sldSz cx="18288000" cy="10287000"/>
  <p:notesSz cx="6858000" cy="9144000"/>
  <p:embeddedFontLst>
    <p:embeddedFont>
      <p:font typeface="Poppins" panose="00000500000000000000" pitchFamily="2" charset="-70"/>
      <p:regular r:id="rId17"/>
      <p:bold r:id="rId18"/>
      <p:boldItalic r:id="rId19"/>
    </p:embeddedFont>
    <p:embeddedFont>
      <p:font typeface="Poppins Bold" panose="00000800000000000000" charset="-70"/>
      <p:regular r:id="rId20"/>
      <p:bold r:id="rId21"/>
    </p:embeddedFont>
    <p:embeddedFont>
      <p:font typeface="Poppins Semi-Bold" panose="020B0604020202020204" charset="-70"/>
      <p:regular r:id="rId22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E80BD"/>
    <a:srgbClr val="0090A1"/>
    <a:srgbClr val="02849C"/>
    <a:srgbClr val="D9E3F1"/>
    <a:srgbClr val="AAD7D4"/>
    <a:srgbClr val="F2F2F2"/>
    <a:srgbClr val="A7B1AF"/>
    <a:srgbClr val="E5F3F2"/>
    <a:srgbClr val="E9F5F4"/>
    <a:srgbClr val="7D848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3277" autoAdjust="0"/>
  </p:normalViewPr>
  <p:slideViewPr>
    <p:cSldViewPr>
      <p:cViewPr varScale="1">
        <p:scale>
          <a:sx n="68" d="100"/>
          <a:sy n="68" d="100"/>
        </p:scale>
        <p:origin x="96" y="3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2.fntdata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font" Target="fonts/font5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1.fntdata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font" Target="fonts/font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font" Target="fonts/font3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6.fntdata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\\ptac\Pat&#275;r&#275;t&#257;ju%20ties&#299;bu%20uzraudz&#299;bas%20departaments\FPUD\Rezerves%20kopijas\Vija%20Slisane\Statistika%20-%20jomas%20p&#257;rskats\PA%20-statistika%20-%202024\Tabulas-diagrammas-2024\stat_graf-darba%20versija%202024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\\ptac\Pat&#275;r&#275;t&#257;ju%20ties&#299;bu%20uzraudz&#299;bas%20departaments\FPUD\Rezerves%20kopijas\Vija%20Slisane\Statistika%20-%20jomas%20p&#257;rskats\PA%20-statistika%20-%202024\Tabulas-diagrammas-2024\stat_graf-darba%20versija%202024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\\ptac\Pat&#275;r&#275;t&#257;ju%20ties&#299;bu%20uzraudz&#299;bas%20departaments\FPUD\Rezerves%20kopijas\Vija%20Slisane\Statistika%20-%20jomas%20p&#257;rskats\PA%20-statistika%20-%202024\Tabulas-diagrammas-2024\stat_graf-darba%20versija%202024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\\ptac\Pat&#275;r&#275;t&#257;ju%20ties&#299;bu%20uzraudz&#299;bas%20departaments\FPUD\Rezerves%20kopijas\Vija%20Slisane\Statistika%20-%20jomas%20p&#257;rskats\PA%20-statistika%20-%202024\Tabulas-diagrammas-2024\stat_graf-darba%20versija%202024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\\ptac\Pat&#275;r&#275;t&#257;ju%20ties&#299;bu%20uzraudz&#299;bas%20departaments\FPUD\Rezerves%20kopijas\Vija%20Slisane\Statistika%20-%20jomas%20p&#257;rskats\PA%20-statistika%20-%202024\Tabulas-diagrammas-2024\stat_graf-darba%20versija%202024.xlsx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file:///\\ptac\Pat&#275;r&#275;t&#257;ju%20ties&#299;bu%20uzraudz&#299;bas%20departaments\FPUD\Rezerves%20kopijas\Vija%20Slisane\Statistika%20-%20jomas%20p&#257;rskats\PA%20-statistika%20-%202024\Tabulas-diagrammas-2024\stat_graf-darba%20versija%202024.xlsx" TargetMode="External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200" b="1" i="0" u="none" strike="noStrike" kern="1200" cap="all" spc="15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lv-LV" noProof="0" dirty="0"/>
              <a:t>Parāda portfeļa dalījums pēc parādu lietu </a:t>
            </a:r>
            <a:r>
              <a:rPr lang="lv-LV" noProof="0" dirty="0" err="1"/>
              <a:t>skaitA</a:t>
            </a:r>
            <a:endParaRPr lang="lv-LV" noProof="0" dirty="0"/>
          </a:p>
        </c:rich>
      </c:tx>
      <c:layout>
        <c:manualLayout>
          <c:xMode val="edge"/>
          <c:yMode val="edge"/>
          <c:x val="0.51121124213540292"/>
          <c:y val="3.952194463634809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200" b="1" i="0" u="none" strike="noStrike" kern="1200" cap="all" spc="150" baseline="0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  <a:cs typeface="+mn-cs"/>
            </a:defRPr>
          </a:pPr>
          <a:endParaRPr lang="lv-LV"/>
        </a:p>
      </c:txPr>
    </c:title>
    <c:autoTitleDeleted val="0"/>
    <c:plotArea>
      <c:layout>
        <c:manualLayout>
          <c:layoutTarget val="inner"/>
          <c:xMode val="edge"/>
          <c:yMode val="edge"/>
          <c:x val="1.1533776616214516E-2"/>
          <c:y val="0.11207130986553861"/>
          <c:w val="0.9643830459356626"/>
          <c:h val="0.6293862515110922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'nozare-lietas 2024'!$AB$16</c:f>
              <c:strCache>
                <c:ptCount val="1"/>
                <c:pt idx="0">
                  <c:v>2022.gads</c:v>
                </c:pt>
              </c:strCache>
            </c:strRef>
          </c:tx>
          <c:spPr>
            <a:pattFill prst="narHorz">
              <a:fgClr>
                <a:schemeClr val="accent1"/>
              </a:fgClr>
              <a:bgClr>
                <a:schemeClr val="accent1">
                  <a:lumMod val="20000"/>
                  <a:lumOff val="80000"/>
                </a:schemeClr>
              </a:bgClr>
            </a:pattFill>
            <a:ln>
              <a:noFill/>
            </a:ln>
            <a:effectLst>
              <a:innerShdw blurRad="114300">
                <a:schemeClr val="accent1"/>
              </a:inn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2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lv-LV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'nozare-lietas 2024'!$Y$17:$Y$23</c:f>
              <c:strCache>
                <c:ptCount val="7"/>
                <c:pt idx="0">
                  <c:v>Kredītiestādes</c:v>
                </c:pt>
                <c:pt idx="1">
                  <c:v>Patērētāju kreditēšana (nebankas)</c:v>
                </c:pt>
                <c:pt idx="2">
                  <c:v>Elektroniskie sakari (telekomunikācijas, internets)</c:v>
                </c:pt>
                <c:pt idx="3">
                  <c:v>Nekustamā īpašuma uzturēšanas izdevumi (komunālie maksājumi)</c:v>
                </c:pt>
                <c:pt idx="4">
                  <c:v>Medicīnas pakalpojumi</c:v>
                </c:pt>
                <c:pt idx="5">
                  <c:v>Autostāvvietas</c:v>
                </c:pt>
                <c:pt idx="6">
                  <c:v>Citas preces un pakalpojumi</c:v>
                </c:pt>
              </c:strCache>
            </c:strRef>
          </c:cat>
          <c:val>
            <c:numRef>
              <c:f>'nozare-lietas 2024'!$AB$17:$AB$23</c:f>
              <c:numCache>
                <c:formatCode>0.00%</c:formatCode>
                <c:ptCount val="7"/>
                <c:pt idx="0">
                  <c:v>0.12384074882145929</c:v>
                </c:pt>
                <c:pt idx="1">
                  <c:v>0.37646748794552876</c:v>
                </c:pt>
                <c:pt idx="2">
                  <c:v>0.25454342577270883</c:v>
                </c:pt>
                <c:pt idx="3">
                  <c:v>2.8025409155621187E-2</c:v>
                </c:pt>
                <c:pt idx="4">
                  <c:v>3.5185681986706643E-2</c:v>
                </c:pt>
                <c:pt idx="5">
                  <c:v>8.351910632704436E-2</c:v>
                </c:pt>
                <c:pt idx="6">
                  <c:v>9.841813999093095E-2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7C2-4971-AE61-A130AA0C6D44}"/>
            </c:ext>
          </c:extLst>
        </c:ser>
        <c:ser>
          <c:idx val="1"/>
          <c:order val="1"/>
          <c:tx>
            <c:strRef>
              <c:f>'nozare-lietas 2024'!$AG$16</c:f>
              <c:strCache>
                <c:ptCount val="1"/>
                <c:pt idx="0">
                  <c:v>2023.gads</c:v>
                </c:pt>
              </c:strCache>
            </c:strRef>
          </c:tx>
          <c:spPr>
            <a:pattFill prst="narHorz">
              <a:fgClr>
                <a:schemeClr val="accent2"/>
              </a:fgClr>
              <a:bgClr>
                <a:schemeClr val="accent2">
                  <a:lumMod val="20000"/>
                  <a:lumOff val="80000"/>
                </a:schemeClr>
              </a:bgClr>
            </a:pattFill>
            <a:ln>
              <a:noFill/>
            </a:ln>
            <a:effectLst>
              <a:innerShdw blurRad="114300">
                <a:schemeClr val="accent2"/>
              </a:inn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2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lv-LV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'nozare-lietas 2024'!$Y$17:$Y$23</c:f>
              <c:strCache>
                <c:ptCount val="7"/>
                <c:pt idx="0">
                  <c:v>Kredītiestādes</c:v>
                </c:pt>
                <c:pt idx="1">
                  <c:v>Patērētāju kreditēšana (nebankas)</c:v>
                </c:pt>
                <c:pt idx="2">
                  <c:v>Elektroniskie sakari (telekomunikācijas, internets)</c:v>
                </c:pt>
                <c:pt idx="3">
                  <c:v>Nekustamā īpašuma uzturēšanas izdevumi (komunālie maksājumi)</c:v>
                </c:pt>
                <c:pt idx="4">
                  <c:v>Medicīnas pakalpojumi</c:v>
                </c:pt>
                <c:pt idx="5">
                  <c:v>Autostāvvietas</c:v>
                </c:pt>
                <c:pt idx="6">
                  <c:v>Citas preces un pakalpojumi</c:v>
                </c:pt>
              </c:strCache>
            </c:strRef>
          </c:cat>
          <c:val>
            <c:numRef>
              <c:f>'nozare-lietas 2024'!$AG$17:$AG$23</c:f>
              <c:numCache>
                <c:formatCode>0.00%</c:formatCode>
                <c:ptCount val="7"/>
                <c:pt idx="0">
                  <c:v>0.12210633195613321</c:v>
                </c:pt>
                <c:pt idx="1">
                  <c:v>0.3991390091588623</c:v>
                </c:pt>
                <c:pt idx="2">
                  <c:v>0.26789940523115913</c:v>
                </c:pt>
                <c:pt idx="3">
                  <c:v>2.08288791021921E-2</c:v>
                </c:pt>
                <c:pt idx="4">
                  <c:v>2.0657176230709225E-2</c:v>
                </c:pt>
                <c:pt idx="5">
                  <c:v>8.3316341903342847E-2</c:v>
                </c:pt>
                <c:pt idx="6">
                  <c:v>8.6052856417601201E-2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7C2-4971-AE61-A130AA0C6D44}"/>
            </c:ext>
          </c:extLst>
        </c:ser>
        <c:ser>
          <c:idx val="2"/>
          <c:order val="2"/>
          <c:tx>
            <c:strRef>
              <c:f>'nozare-lietas 2024'!$AL$16</c:f>
              <c:strCache>
                <c:ptCount val="1"/>
                <c:pt idx="0">
                  <c:v>2024.gads</c:v>
                </c:pt>
              </c:strCache>
            </c:strRef>
          </c:tx>
          <c:spPr>
            <a:pattFill prst="narHorz">
              <a:fgClr>
                <a:schemeClr val="accent3"/>
              </a:fgClr>
              <a:bgClr>
                <a:schemeClr val="accent3">
                  <a:lumMod val="20000"/>
                  <a:lumOff val="80000"/>
                </a:schemeClr>
              </a:bgClr>
            </a:pattFill>
            <a:ln>
              <a:noFill/>
            </a:ln>
            <a:effectLst>
              <a:innerShdw blurRad="114300">
                <a:schemeClr val="accent3"/>
              </a:inn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2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lv-LV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'nozare-lietas 2024'!$Y$17:$Y$23</c:f>
              <c:strCache>
                <c:ptCount val="7"/>
                <c:pt idx="0">
                  <c:v>Kredītiestādes</c:v>
                </c:pt>
                <c:pt idx="1">
                  <c:v>Patērētāju kreditēšana (nebankas)</c:v>
                </c:pt>
                <c:pt idx="2">
                  <c:v>Elektroniskie sakari (telekomunikācijas, internets)</c:v>
                </c:pt>
                <c:pt idx="3">
                  <c:v>Nekustamā īpašuma uzturēšanas izdevumi (komunālie maksājumi)</c:v>
                </c:pt>
                <c:pt idx="4">
                  <c:v>Medicīnas pakalpojumi</c:v>
                </c:pt>
                <c:pt idx="5">
                  <c:v>Autostāvvietas</c:v>
                </c:pt>
                <c:pt idx="6">
                  <c:v>Citas preces un pakalpojumi</c:v>
                </c:pt>
              </c:strCache>
            </c:strRef>
          </c:cat>
          <c:val>
            <c:numRef>
              <c:f>'nozare-lietas 2024'!$AL$17:$AL$23</c:f>
              <c:numCache>
                <c:formatCode>0.00%</c:formatCode>
                <c:ptCount val="7"/>
                <c:pt idx="0">
                  <c:v>0.10729180089734429</c:v>
                </c:pt>
                <c:pt idx="1">
                  <c:v>0.36865796656631095</c:v>
                </c:pt>
                <c:pt idx="2">
                  <c:v>0.22611889811745137</c:v>
                </c:pt>
                <c:pt idx="3">
                  <c:v>3.3621856073474454E-2</c:v>
                </c:pt>
                <c:pt idx="4">
                  <c:v>4.5407553623935427E-2</c:v>
                </c:pt>
                <c:pt idx="5">
                  <c:v>0.12271563792275342</c:v>
                </c:pt>
                <c:pt idx="6">
                  <c:v>9.6186286798730133E-2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B7C2-4971-AE61-A130AA0C6D44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64"/>
        <c:overlap val="-22"/>
        <c:axId val="521205168"/>
        <c:axId val="521209008"/>
      </c:barChart>
      <c:catAx>
        <c:axId val="5212051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lv-LV"/>
          </a:p>
        </c:txPr>
        <c:crossAx val="521209008"/>
        <c:crosses val="autoZero"/>
        <c:auto val="1"/>
        <c:lblAlgn val="ctr"/>
        <c:lblOffset val="100"/>
        <c:noMultiLvlLbl val="0"/>
      </c:catAx>
      <c:valAx>
        <c:axId val="521209008"/>
        <c:scaling>
          <c:orientation val="minMax"/>
        </c:scaling>
        <c:delete val="0"/>
        <c:axPos val="l"/>
        <c:numFmt formatCode="0.0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lv-LV"/>
          </a:p>
        </c:txPr>
        <c:crossAx val="52120516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0.51066188197767148"/>
          <c:y val="8.9848424999557835E-2"/>
          <c:w val="0.47412606846604066"/>
          <c:h val="4.7003632204582563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lv-LV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lv-LV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1442490338900059E-2"/>
          <c:y val="0.19534282713962106"/>
          <c:w val="0.93646464758284009"/>
          <c:h val="0.4831483644162314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'nozare-summa 2024'!$Y$18</c:f>
              <c:strCache>
                <c:ptCount val="1"/>
                <c:pt idx="0">
                  <c:v>2022.gads</c:v>
                </c:pt>
              </c:strCache>
            </c:strRef>
          </c:tx>
          <c:spPr>
            <a:pattFill prst="narHorz">
              <a:fgClr>
                <a:schemeClr val="accent1"/>
              </a:fgClr>
              <a:bgClr>
                <a:schemeClr val="accent1">
                  <a:lumMod val="20000"/>
                  <a:lumOff val="80000"/>
                </a:schemeClr>
              </a:bgClr>
            </a:pattFill>
            <a:ln>
              <a:noFill/>
            </a:ln>
            <a:effectLst>
              <a:innerShdw blurRad="114300">
                <a:schemeClr val="accent1"/>
              </a:inn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2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lv-LV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'nozare-summa 2024'!$V$19:$V$25</c:f>
              <c:strCache>
                <c:ptCount val="7"/>
                <c:pt idx="0">
                  <c:v>Kredītiestādes</c:v>
                </c:pt>
                <c:pt idx="1">
                  <c:v>Patērētāju kreditēšana (nebankas)</c:v>
                </c:pt>
                <c:pt idx="2">
                  <c:v>Elektroniskie sakari (telekomunikācijas, internets)</c:v>
                </c:pt>
                <c:pt idx="3">
                  <c:v>Nekustamā īpašuma uzturēšanas izdevumi (komunālie maksājumi)</c:v>
                </c:pt>
                <c:pt idx="4">
                  <c:v>Medicīnas pakalpojumi</c:v>
                </c:pt>
                <c:pt idx="5">
                  <c:v>Autostāvvietas</c:v>
                </c:pt>
                <c:pt idx="6">
                  <c:v>Citas preces un pakalpojumi</c:v>
                </c:pt>
              </c:strCache>
            </c:strRef>
          </c:cat>
          <c:val>
            <c:numRef>
              <c:f>'nozare-summa 2024'!$Y$19:$Y$25</c:f>
              <c:numCache>
                <c:formatCode>0.00%</c:formatCode>
                <c:ptCount val="7"/>
                <c:pt idx="0">
                  <c:v>0.61125260307515172</c:v>
                </c:pt>
                <c:pt idx="1">
                  <c:v>0.29641714516277085</c:v>
                </c:pt>
                <c:pt idx="2">
                  <c:v>5.1588838459832705E-2</c:v>
                </c:pt>
                <c:pt idx="3">
                  <c:v>5.9839946560572305E-3</c:v>
                </c:pt>
                <c:pt idx="4">
                  <c:v>1.9038743571518869E-3</c:v>
                </c:pt>
                <c:pt idx="5">
                  <c:v>1.8221931604918459E-3</c:v>
                </c:pt>
                <c:pt idx="6">
                  <c:v>3.1031351128543848E-2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8DC-4536-A967-F44A438B8129}"/>
            </c:ext>
          </c:extLst>
        </c:ser>
        <c:ser>
          <c:idx val="1"/>
          <c:order val="1"/>
          <c:tx>
            <c:strRef>
              <c:f>'nozare-summa 2024'!$AD$18</c:f>
              <c:strCache>
                <c:ptCount val="1"/>
                <c:pt idx="0">
                  <c:v>2023.gads</c:v>
                </c:pt>
              </c:strCache>
            </c:strRef>
          </c:tx>
          <c:spPr>
            <a:pattFill prst="narHorz">
              <a:fgClr>
                <a:schemeClr val="accent2"/>
              </a:fgClr>
              <a:bgClr>
                <a:schemeClr val="accent2">
                  <a:lumMod val="20000"/>
                  <a:lumOff val="80000"/>
                </a:schemeClr>
              </a:bgClr>
            </a:pattFill>
            <a:ln>
              <a:noFill/>
            </a:ln>
            <a:effectLst>
              <a:innerShdw blurRad="114300">
                <a:schemeClr val="accent2"/>
              </a:inn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2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lv-LV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'nozare-summa 2024'!$V$19:$V$25</c:f>
              <c:strCache>
                <c:ptCount val="7"/>
                <c:pt idx="0">
                  <c:v>Kredītiestādes</c:v>
                </c:pt>
                <c:pt idx="1">
                  <c:v>Patērētāju kreditēšana (nebankas)</c:v>
                </c:pt>
                <c:pt idx="2">
                  <c:v>Elektroniskie sakari (telekomunikācijas, internets)</c:v>
                </c:pt>
                <c:pt idx="3">
                  <c:v>Nekustamā īpašuma uzturēšanas izdevumi (komunālie maksājumi)</c:v>
                </c:pt>
                <c:pt idx="4">
                  <c:v>Medicīnas pakalpojumi</c:v>
                </c:pt>
                <c:pt idx="5">
                  <c:v>Autostāvvietas</c:v>
                </c:pt>
                <c:pt idx="6">
                  <c:v>Citas preces un pakalpojumi</c:v>
                </c:pt>
              </c:strCache>
            </c:strRef>
          </c:cat>
          <c:val>
            <c:numRef>
              <c:f>'nozare-summa 2024'!$AD$19:$AD$25</c:f>
              <c:numCache>
                <c:formatCode>0.00%</c:formatCode>
                <c:ptCount val="7"/>
                <c:pt idx="0">
                  <c:v>0.55603510952114588</c:v>
                </c:pt>
                <c:pt idx="1">
                  <c:v>0.34954790671744385</c:v>
                </c:pt>
                <c:pt idx="2">
                  <c:v>4.96939334783442E-2</c:v>
                </c:pt>
                <c:pt idx="3">
                  <c:v>5.4604668958735496E-3</c:v>
                </c:pt>
                <c:pt idx="4">
                  <c:v>1.2608191461522514E-3</c:v>
                </c:pt>
                <c:pt idx="5">
                  <c:v>1.8648265976980211E-3</c:v>
                </c:pt>
                <c:pt idx="6">
                  <c:v>3.6136937643342151E-2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8DC-4536-A967-F44A438B8129}"/>
            </c:ext>
          </c:extLst>
        </c:ser>
        <c:ser>
          <c:idx val="2"/>
          <c:order val="2"/>
          <c:tx>
            <c:strRef>
              <c:f>'nozare-summa 2024'!$AI$18</c:f>
              <c:strCache>
                <c:ptCount val="1"/>
                <c:pt idx="0">
                  <c:v>2024.gads</c:v>
                </c:pt>
              </c:strCache>
            </c:strRef>
          </c:tx>
          <c:spPr>
            <a:pattFill prst="narHorz">
              <a:fgClr>
                <a:schemeClr val="accent3"/>
              </a:fgClr>
              <a:bgClr>
                <a:schemeClr val="accent3">
                  <a:lumMod val="20000"/>
                  <a:lumOff val="80000"/>
                </a:schemeClr>
              </a:bgClr>
            </a:pattFill>
            <a:ln>
              <a:noFill/>
            </a:ln>
            <a:effectLst>
              <a:innerShdw blurRad="114300">
                <a:schemeClr val="accent3"/>
              </a:inn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2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lv-LV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'nozare-summa 2024'!$V$19:$V$25</c:f>
              <c:strCache>
                <c:ptCount val="7"/>
                <c:pt idx="0">
                  <c:v>Kredītiestādes</c:v>
                </c:pt>
                <c:pt idx="1">
                  <c:v>Patērētāju kreditēšana (nebankas)</c:v>
                </c:pt>
                <c:pt idx="2">
                  <c:v>Elektroniskie sakari (telekomunikācijas, internets)</c:v>
                </c:pt>
                <c:pt idx="3">
                  <c:v>Nekustamā īpašuma uzturēšanas izdevumi (komunālie maksājumi)</c:v>
                </c:pt>
                <c:pt idx="4">
                  <c:v>Medicīnas pakalpojumi</c:v>
                </c:pt>
                <c:pt idx="5">
                  <c:v>Autostāvvietas</c:v>
                </c:pt>
                <c:pt idx="6">
                  <c:v>Citas preces un pakalpojumi</c:v>
                </c:pt>
              </c:strCache>
            </c:strRef>
          </c:cat>
          <c:val>
            <c:numRef>
              <c:f>'nozare-summa 2024'!$AI$19:$AI$25</c:f>
              <c:numCache>
                <c:formatCode>0.00%</c:formatCode>
                <c:ptCount val="7"/>
                <c:pt idx="0">
                  <c:v>0.51588470238222683</c:v>
                </c:pt>
                <c:pt idx="1">
                  <c:v>0.38784167030492828</c:v>
                </c:pt>
                <c:pt idx="2">
                  <c:v>4.8256325298727351E-2</c:v>
                </c:pt>
                <c:pt idx="3">
                  <c:v>1.0432141223589061E-2</c:v>
                </c:pt>
                <c:pt idx="4">
                  <c:v>2.602254401191145E-3</c:v>
                </c:pt>
                <c:pt idx="5">
                  <c:v>3.0196328956050415E-3</c:v>
                </c:pt>
                <c:pt idx="6">
                  <c:v>3.1963273493732312E-2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98DC-4536-A967-F44A438B8129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64"/>
        <c:overlap val="-22"/>
        <c:axId val="301957184"/>
        <c:axId val="301947584"/>
      </c:barChart>
      <c:catAx>
        <c:axId val="3019571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lv-LV"/>
          </a:p>
        </c:txPr>
        <c:crossAx val="301947584"/>
        <c:crosses val="autoZero"/>
        <c:auto val="1"/>
        <c:lblAlgn val="ctr"/>
        <c:lblOffset val="100"/>
        <c:noMultiLvlLbl val="0"/>
      </c:catAx>
      <c:valAx>
        <c:axId val="301947584"/>
        <c:scaling>
          <c:orientation val="minMax"/>
        </c:scaling>
        <c:delete val="0"/>
        <c:axPos val="l"/>
        <c:numFmt formatCode="0.0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lv-LV"/>
          </a:p>
        </c:txPr>
        <c:crossAx val="30195718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lv-LV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lv-LV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5131418431850949E-2"/>
          <c:y val="0.14901781296200453"/>
          <c:w val="0.84817847769028876"/>
          <c:h val="0.4945853716768083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'jaunas lieta pa nozarēm -2024'!$D$36</c:f>
              <c:strCache>
                <c:ptCount val="1"/>
                <c:pt idx="0">
                  <c:v>Nodoto lietu skaits 2023. gadā </c:v>
                </c:pt>
              </c:strCache>
            </c:strRef>
          </c:tx>
          <c:spPr>
            <a:pattFill prst="narHorz">
              <a:fgClr>
                <a:schemeClr val="accent1"/>
              </a:fgClr>
              <a:bgClr>
                <a:schemeClr val="accent1">
                  <a:lumMod val="20000"/>
                  <a:lumOff val="80000"/>
                </a:schemeClr>
              </a:bgClr>
            </a:pattFill>
            <a:ln>
              <a:noFill/>
            </a:ln>
            <a:effectLst>
              <a:innerShdw blurRad="114300">
                <a:schemeClr val="accent1"/>
              </a:innerShdw>
            </a:effectLst>
          </c:spPr>
          <c:invertIfNegative val="0"/>
          <c:dLbls>
            <c:delete val="1"/>
          </c:dLbls>
          <c:cat>
            <c:strRef>
              <c:f>'jaunas lieta pa nozarēm -2024'!$B$37:$B$43</c:f>
              <c:strCache>
                <c:ptCount val="7"/>
                <c:pt idx="0">
                  <c:v>Kredītiestādes</c:v>
                </c:pt>
                <c:pt idx="1">
                  <c:v> Patērētāju kreditēšana (nebankas)</c:v>
                </c:pt>
                <c:pt idx="2">
                  <c:v>Elektroniskie sakari (telekomunikācijas, internets)</c:v>
                </c:pt>
                <c:pt idx="3">
                  <c:v>Nekustamā īpašuma uzturēšanas izdevumi (komunālie maksājumi)</c:v>
                </c:pt>
                <c:pt idx="4">
                  <c:v>Medicīnas pakalpojumi</c:v>
                </c:pt>
                <c:pt idx="5">
                  <c:v>Autostāvvietas</c:v>
                </c:pt>
                <c:pt idx="6">
                  <c:v>Citas preces un pakalpojumi</c:v>
                </c:pt>
              </c:strCache>
            </c:strRef>
          </c:cat>
          <c:val>
            <c:numRef>
              <c:f>'jaunas lieta pa nozarēm -2024'!$D$37:$D$43</c:f>
              <c:numCache>
                <c:formatCode>0</c:formatCode>
                <c:ptCount val="7"/>
                <c:pt idx="0">
                  <c:v>35424</c:v>
                </c:pt>
                <c:pt idx="1">
                  <c:v>92106</c:v>
                </c:pt>
                <c:pt idx="2">
                  <c:v>92105</c:v>
                </c:pt>
                <c:pt idx="3">
                  <c:v>52940</c:v>
                </c:pt>
                <c:pt idx="4">
                  <c:v>13239</c:v>
                </c:pt>
                <c:pt idx="5">
                  <c:v>63326</c:v>
                </c:pt>
                <c:pt idx="6">
                  <c:v>68272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B42-4F99-87E6-64F5055ABD76}"/>
            </c:ext>
          </c:extLst>
        </c:ser>
        <c:ser>
          <c:idx val="2"/>
          <c:order val="2"/>
          <c:tx>
            <c:strRef>
              <c:f>'jaunas lieta pa nozarēm -2024'!$I$36</c:f>
              <c:strCache>
                <c:ptCount val="1"/>
                <c:pt idx="0">
                  <c:v>Nodoto lietu skaits 2024. gadā </c:v>
                </c:pt>
              </c:strCache>
            </c:strRef>
          </c:tx>
          <c:spPr>
            <a:pattFill prst="narHorz">
              <a:fgClr>
                <a:schemeClr val="accent3"/>
              </a:fgClr>
              <a:bgClr>
                <a:schemeClr val="accent3">
                  <a:lumMod val="20000"/>
                  <a:lumOff val="80000"/>
                </a:schemeClr>
              </a:bgClr>
            </a:pattFill>
            <a:ln>
              <a:noFill/>
            </a:ln>
            <a:effectLst>
              <a:innerShdw blurRad="114300">
                <a:schemeClr val="accent3"/>
              </a:innerShdw>
            </a:effectLst>
          </c:spPr>
          <c:invertIfNegative val="0"/>
          <c:dLbls>
            <c:delete val="1"/>
          </c:dLbls>
          <c:cat>
            <c:strRef>
              <c:f>'jaunas lieta pa nozarēm -2024'!$B$37:$B$43</c:f>
              <c:strCache>
                <c:ptCount val="7"/>
                <c:pt idx="0">
                  <c:v>Kredītiestādes</c:v>
                </c:pt>
                <c:pt idx="1">
                  <c:v> Patērētāju kreditēšana (nebankas)</c:v>
                </c:pt>
                <c:pt idx="2">
                  <c:v>Elektroniskie sakari (telekomunikācijas, internets)</c:v>
                </c:pt>
                <c:pt idx="3">
                  <c:v>Nekustamā īpašuma uzturēšanas izdevumi (komunālie maksājumi)</c:v>
                </c:pt>
                <c:pt idx="4">
                  <c:v>Medicīnas pakalpojumi</c:v>
                </c:pt>
                <c:pt idx="5">
                  <c:v>Autostāvvietas</c:v>
                </c:pt>
                <c:pt idx="6">
                  <c:v>Citas preces un pakalpojumi</c:v>
                </c:pt>
              </c:strCache>
            </c:strRef>
          </c:cat>
          <c:val>
            <c:numRef>
              <c:f>'jaunas lieta pa nozarēm -2024'!$I$37:$I$43</c:f>
              <c:numCache>
                <c:formatCode>#,##0</c:formatCode>
                <c:ptCount val="7"/>
                <c:pt idx="0">
                  <c:v>5527</c:v>
                </c:pt>
                <c:pt idx="1">
                  <c:v>71786</c:v>
                </c:pt>
                <c:pt idx="2">
                  <c:v>71320</c:v>
                </c:pt>
                <c:pt idx="3">
                  <c:v>44357</c:v>
                </c:pt>
                <c:pt idx="4">
                  <c:v>20680</c:v>
                </c:pt>
                <c:pt idx="5">
                  <c:v>64965</c:v>
                </c:pt>
                <c:pt idx="6">
                  <c:v>32882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B42-4F99-87E6-64F5055ABD76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axId val="1283374480"/>
        <c:axId val="1283371600"/>
      </c:barChart>
      <c:lineChart>
        <c:grouping val="standard"/>
        <c:varyColors val="0"/>
        <c:ser>
          <c:idx val="1"/>
          <c:order val="1"/>
          <c:tx>
            <c:strRef>
              <c:f>'jaunas lieta pa nozarēm -2024'!$H$36</c:f>
              <c:strCache>
                <c:ptCount val="1"/>
                <c:pt idx="0">
                  <c:v>% no kopējā lietu skaita, 2023. gads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6"/>
            <c:spPr>
              <a:solidFill>
                <a:schemeClr val="accent2"/>
              </a:solidFill>
              <a:ln>
                <a:noFill/>
              </a:ln>
              <a:effectLst/>
            </c:spPr>
          </c:marker>
          <c:dLbls>
            <c:dLbl>
              <c:idx val="0"/>
              <c:layout>
                <c:manualLayout>
                  <c:x val="-4.4716724079955916E-2"/>
                  <c:y val="-5.679041052798171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8B42-4F99-87E6-64F5055ABD76}"/>
                </c:ext>
              </c:extLst>
            </c:dLbl>
            <c:dLbl>
              <c:idx val="1"/>
              <c:layout>
                <c:manualLayout>
                  <c:x val="-0.14373232739985831"/>
                  <c:y val="2.716063112207814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8B42-4F99-87E6-64F5055ABD76}"/>
                </c:ext>
              </c:extLst>
            </c:dLbl>
            <c:dLbl>
              <c:idx val="2"/>
              <c:layout>
                <c:manualLayout>
                  <c:x val="-9.9015603319902445E-2"/>
                  <c:y val="4.197552082502988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8B42-4F99-87E6-64F5055ABD76}"/>
                </c:ext>
              </c:extLst>
            </c:dLbl>
            <c:dLbl>
              <c:idx val="3"/>
              <c:layout>
                <c:manualLayout>
                  <c:x val="-0.11817991363988356"/>
                  <c:y val="1.48148897029517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8B42-4F99-87E6-64F5055ABD76}"/>
                </c:ext>
              </c:extLst>
            </c:dLbl>
            <c:dLbl>
              <c:idx val="4"/>
              <c:layout>
                <c:manualLayout>
                  <c:x val="-7.0369863644171568E-2"/>
                  <c:y val="-0.1169332245093491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8B42-4F99-87E6-64F5055ABD76}"/>
                </c:ext>
              </c:extLst>
            </c:dLbl>
            <c:dLbl>
              <c:idx val="5"/>
              <c:layout>
                <c:manualLayout>
                  <c:x val="-0.10700073261989451"/>
                  <c:y val="-8.148189336623461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8B42-4F99-87E6-64F5055ABD76}"/>
                </c:ext>
              </c:extLst>
            </c:dLbl>
            <c:dLbl>
              <c:idx val="6"/>
              <c:layout>
                <c:manualLayout>
                  <c:x val="-6.3881034399937021E-3"/>
                  <c:y val="-1.48148897029517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8B42-4F99-87E6-64F5055ABD7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lv-LV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'jaunas lieta pa nozarēm -2024'!$B$37:$B$43</c:f>
              <c:strCache>
                <c:ptCount val="7"/>
                <c:pt idx="0">
                  <c:v>Kredītiestādes</c:v>
                </c:pt>
                <c:pt idx="1">
                  <c:v> Patērētāju kreditēšana (nebankas)</c:v>
                </c:pt>
                <c:pt idx="2">
                  <c:v>Elektroniskie sakari (telekomunikācijas, internets)</c:v>
                </c:pt>
                <c:pt idx="3">
                  <c:v>Nekustamā īpašuma uzturēšanas izdevumi (komunālie maksājumi)</c:v>
                </c:pt>
                <c:pt idx="4">
                  <c:v>Medicīnas pakalpojumi</c:v>
                </c:pt>
                <c:pt idx="5">
                  <c:v>Autostāvvietas</c:v>
                </c:pt>
                <c:pt idx="6">
                  <c:v>Citas preces un pakalpojumi</c:v>
                </c:pt>
              </c:strCache>
            </c:strRef>
          </c:cat>
          <c:val>
            <c:numRef>
              <c:f>'jaunas lieta pa nozarēm -2024'!$H$37:$H$43</c:f>
              <c:numCache>
                <c:formatCode>0.00%</c:formatCode>
                <c:ptCount val="7"/>
                <c:pt idx="0">
                  <c:v>8.4865792071143142E-2</c:v>
                </c:pt>
                <c:pt idx="1">
                  <c:v>0.22065968395733712</c:v>
                </c:pt>
                <c:pt idx="2">
                  <c:v>0.22065728824279129</c:v>
                </c:pt>
                <c:pt idx="3">
                  <c:v>0.1268291280557339</c:v>
                </c:pt>
                <c:pt idx="4">
                  <c:v>3.1716864872116758E-2</c:v>
                </c:pt>
                <c:pt idx="5">
                  <c:v>0.15171101932862496</c:v>
                </c:pt>
                <c:pt idx="6">
                  <c:v>0.16356022347225282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9-8B42-4F99-87E6-64F5055ABD76}"/>
            </c:ext>
          </c:extLst>
        </c:ser>
        <c:ser>
          <c:idx val="3"/>
          <c:order val="3"/>
          <c:tx>
            <c:strRef>
              <c:f>'jaunas lieta pa nozarēm -2024'!$K$36</c:f>
              <c:strCache>
                <c:ptCount val="1"/>
                <c:pt idx="0">
                  <c:v>% no kopējā lietu skaita, 2024. gads</c:v>
                </c:pt>
              </c:strCache>
            </c:strRef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circle"/>
            <c:size val="6"/>
            <c:spPr>
              <a:solidFill>
                <a:schemeClr val="accent4"/>
              </a:solidFill>
              <a:ln>
                <a:noFill/>
              </a:ln>
              <a:effectLst/>
            </c:spPr>
          </c:marker>
          <c:dLbls>
            <c:dLbl>
              <c:idx val="1"/>
              <c:layout>
                <c:manualLayout>
                  <c:x val="-4.8794798775999137E-3"/>
                  <c:y val="-5.46224205663331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8B42-4F99-87E6-64F5055ABD76}"/>
                </c:ext>
              </c:extLst>
            </c:dLbl>
            <c:dLbl>
              <c:idx val="2"/>
              <c:layout>
                <c:manualLayout>
                  <c:x val="-7.7835519414427203E-3"/>
                  <c:y val="-4.4846148731382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8B42-4F99-87E6-64F5055ABD76}"/>
                </c:ext>
              </c:extLst>
            </c:dLbl>
            <c:dLbl>
              <c:idx val="3"/>
              <c:layout>
                <c:manualLayout>
                  <c:x val="-1.7066464397459062E-2"/>
                  <c:y val="-2.055630500417550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8B42-4F99-87E6-64F5055ABD76}"/>
                </c:ext>
              </c:extLst>
            </c:dLbl>
            <c:dLbl>
              <c:idx val="4"/>
              <c:layout>
                <c:manualLayout>
                  <c:x val="-1.8361144637476387E-2"/>
                  <c:y val="-0.11556838821388039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8B42-4F99-87E6-64F5055ABD76}"/>
                </c:ext>
              </c:extLst>
            </c:dLbl>
            <c:dLbl>
              <c:idx val="5"/>
              <c:layout>
                <c:manualLayout>
                  <c:x val="-7.9851292999921289E-3"/>
                  <c:y val="-2.962977940590347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8B42-4F99-87E6-64F5055ABD76}"/>
                </c:ext>
              </c:extLst>
            </c:dLbl>
            <c:dLbl>
              <c:idx val="6"/>
              <c:layout>
                <c:manualLayout>
                  <c:x val="-1.8779342723006071E-3"/>
                  <c:y val="-1.34731979597728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8B42-4F99-87E6-64F5055ABD7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lv-LV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'jaunas lieta pa nozarēm -2024'!$B$37:$B$43</c:f>
              <c:strCache>
                <c:ptCount val="7"/>
                <c:pt idx="0">
                  <c:v>Kredītiestādes</c:v>
                </c:pt>
                <c:pt idx="1">
                  <c:v> Patērētāju kreditēšana (nebankas)</c:v>
                </c:pt>
                <c:pt idx="2">
                  <c:v>Elektroniskie sakari (telekomunikācijas, internets)</c:v>
                </c:pt>
                <c:pt idx="3">
                  <c:v>Nekustamā īpašuma uzturēšanas izdevumi (komunālie maksājumi)</c:v>
                </c:pt>
                <c:pt idx="4">
                  <c:v>Medicīnas pakalpojumi</c:v>
                </c:pt>
                <c:pt idx="5">
                  <c:v>Autostāvvietas</c:v>
                </c:pt>
                <c:pt idx="6">
                  <c:v>Citas preces un pakalpojumi</c:v>
                </c:pt>
              </c:strCache>
            </c:strRef>
          </c:cat>
          <c:val>
            <c:numRef>
              <c:f>'jaunas lieta pa nozarēm -2024'!$K$37:$K$43</c:f>
              <c:numCache>
                <c:formatCode>0.00%</c:formatCode>
                <c:ptCount val="7"/>
                <c:pt idx="0">
                  <c:v>1.7742209895447118E-2</c:v>
                </c:pt>
                <c:pt idx="1">
                  <c:v>0.23044007229139982</c:v>
                </c:pt>
                <c:pt idx="2">
                  <c:v>0.22894416677099483</c:v>
                </c:pt>
                <c:pt idx="3">
                  <c:v>0.14239030293691837</c:v>
                </c:pt>
                <c:pt idx="4">
                  <c:v>6.6384820090075347E-2</c:v>
                </c:pt>
                <c:pt idx="5">
                  <c:v>0.20854399599379808</c:v>
                </c:pt>
                <c:pt idx="6">
                  <c:v>0.10555443202136641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10-8B42-4F99-87E6-64F5055ABD76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1090922064"/>
        <c:axId val="1090914384"/>
      </c:lineChart>
      <c:catAx>
        <c:axId val="12833744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lv-LV"/>
          </a:p>
        </c:txPr>
        <c:crossAx val="1283371600"/>
        <c:crosses val="autoZero"/>
        <c:auto val="1"/>
        <c:lblAlgn val="ctr"/>
        <c:lblOffset val="100"/>
        <c:noMultiLvlLbl val="0"/>
      </c:catAx>
      <c:valAx>
        <c:axId val="1283371600"/>
        <c:scaling>
          <c:orientation val="minMax"/>
        </c:scaling>
        <c:delete val="0"/>
        <c:axPos val="l"/>
        <c:majorGridlines>
          <c:spPr>
            <a:ln>
              <a:solidFill>
                <a:schemeClr val="tx1">
                  <a:lumMod val="15000"/>
                  <a:lumOff val="85000"/>
                </a:schemeClr>
              </a:solidFill>
            </a:ln>
            <a:effectLst/>
          </c:spPr>
        </c:majorGridlines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lv-LV"/>
          </a:p>
        </c:txPr>
        <c:crossAx val="1283374480"/>
        <c:crosses val="autoZero"/>
        <c:crossBetween val="between"/>
      </c:valAx>
      <c:valAx>
        <c:axId val="1090914384"/>
        <c:scaling>
          <c:orientation val="minMax"/>
        </c:scaling>
        <c:delete val="0"/>
        <c:axPos val="r"/>
        <c:numFmt formatCode="0.0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lv-LV"/>
          </a:p>
        </c:txPr>
        <c:crossAx val="1090922064"/>
        <c:crosses val="max"/>
        <c:crossBetween val="between"/>
      </c:valAx>
      <c:catAx>
        <c:axId val="1090922064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1090914384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3.6621825772502532E-3"/>
          <c:y val="0.94581120288019804"/>
          <c:w val="0.99192825064606072"/>
          <c:h val="4.5199974755800711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lv-LV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lv-LV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4322388709569232E-2"/>
          <c:y val="0.13723632387493842"/>
          <c:w val="0.96900073707486578"/>
          <c:h val="0.49900067167320528"/>
        </c:manualLayout>
      </c:layout>
      <c:lineChart>
        <c:grouping val="standard"/>
        <c:varyColors val="0"/>
        <c:ser>
          <c:idx val="0"/>
          <c:order val="0"/>
          <c:tx>
            <c:strRef>
              <c:f>'jaunas lieta pa nozarēm -2024'!$F$36</c:f>
              <c:strCache>
                <c:ptCount val="1"/>
                <c:pt idx="0">
                  <c:v>Summa, EUR - 2023.gads</c:v>
                </c:pt>
              </c:strCache>
            </c:strRef>
          </c:tx>
          <c:spPr>
            <a:ln w="44450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layout>
                <c:manualLayout>
                  <c:x val="-8.932281228407854E-2"/>
                  <c:y val="-6.790569477061661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3727-4926-AE15-15D5B1C33577}"/>
                </c:ext>
              </c:extLst>
            </c:dLbl>
            <c:dLbl>
              <c:idx val="1"/>
              <c:layout>
                <c:manualLayout>
                  <c:x val="-7.5200141856844151E-3"/>
                  <c:y val="-5.748947807403229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3727-4926-AE15-15D5B1C33577}"/>
                </c:ext>
              </c:extLst>
            </c:dLbl>
            <c:dLbl>
              <c:idx val="2"/>
              <c:layout>
                <c:manualLayout>
                  <c:x val="-4.4888801827242412E-2"/>
                  <c:y val="-0.11047503710290754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3727-4926-AE15-15D5B1C33577}"/>
                </c:ext>
              </c:extLst>
            </c:dLbl>
            <c:dLbl>
              <c:idx val="3"/>
              <c:layout>
                <c:manualLayout>
                  <c:x val="-8.4052900252794299E-2"/>
                  <c:y val="-5.275656530867282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3727-4926-AE15-15D5B1C33577}"/>
                </c:ext>
              </c:extLst>
            </c:dLbl>
            <c:dLbl>
              <c:idx val="4"/>
              <c:layout>
                <c:manualLayout>
                  <c:x val="-7.4239274897418911E-2"/>
                  <c:y val="-4.100628930817610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3727-4926-AE15-15D5B1C33577}"/>
                </c:ext>
              </c:extLst>
            </c:dLbl>
            <c:dLbl>
              <c:idx val="5"/>
              <c:layout>
                <c:manualLayout>
                  <c:x val="-8.2662987648814093E-2"/>
                  <c:y val="-1.584905660377371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3727-4926-AE15-15D5B1C33577}"/>
                </c:ext>
              </c:extLst>
            </c:dLbl>
            <c:dLbl>
              <c:idx val="6"/>
              <c:layout>
                <c:manualLayout>
                  <c:x val="-1.2134553003968208E-16"/>
                  <c:y val="-9.576232369339629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3727-4926-AE15-15D5B1C33577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lv-LV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'jaunas lieta pa nozarēm -2024'!$B$37:$B$43</c:f>
              <c:strCache>
                <c:ptCount val="7"/>
                <c:pt idx="0">
                  <c:v>Kredītiestādes</c:v>
                </c:pt>
                <c:pt idx="1">
                  <c:v> Patērētāju kreditēšana (nebankas)</c:v>
                </c:pt>
                <c:pt idx="2">
                  <c:v>Elektroniskie sakari (telekomunikācijas, internets)</c:v>
                </c:pt>
                <c:pt idx="3">
                  <c:v>Nekustamā īpašuma uzturēšanas izdevumi (komunālie maksājumi)</c:v>
                </c:pt>
                <c:pt idx="4">
                  <c:v>Medicīnas pakalpojumi</c:v>
                </c:pt>
                <c:pt idx="5">
                  <c:v>Autostāvvietas</c:v>
                </c:pt>
                <c:pt idx="6">
                  <c:v>Citas preces un pakalpojumi</c:v>
                </c:pt>
              </c:strCache>
            </c:strRef>
          </c:cat>
          <c:val>
            <c:numRef>
              <c:f>'jaunas lieta pa nozarēm -2024'!$F$37:$F$43</c:f>
              <c:numCache>
                <c:formatCode>_("€"* #,##0.00_);_("€"* \(#,##0.00\);_("€"* "-"??_);_(@_)</c:formatCode>
                <c:ptCount val="7"/>
                <c:pt idx="0">
                  <c:v>172661605.20000002</c:v>
                </c:pt>
                <c:pt idx="1">
                  <c:v>193807471</c:v>
                </c:pt>
                <c:pt idx="2">
                  <c:v>19401653.73</c:v>
                </c:pt>
                <c:pt idx="3">
                  <c:v>12856487.710000001</c:v>
                </c:pt>
                <c:pt idx="4">
                  <c:v>1059367.9099999999</c:v>
                </c:pt>
                <c:pt idx="5">
                  <c:v>1991170.13</c:v>
                </c:pt>
                <c:pt idx="6">
                  <c:v>27379523.210000001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7-3727-4926-AE15-15D5B1C33577}"/>
            </c:ext>
          </c:extLst>
        </c:ser>
        <c:ser>
          <c:idx val="1"/>
          <c:order val="1"/>
          <c:tx>
            <c:strRef>
              <c:f>'jaunas lieta pa nozarēm -2024'!$J$36</c:f>
              <c:strCache>
                <c:ptCount val="1"/>
                <c:pt idx="0">
                  <c:v>Summa, EUR- 2024. gads</c:v>
                </c:pt>
              </c:strCache>
            </c:strRef>
          </c:tx>
          <c:spPr>
            <a:ln w="412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layout>
                <c:manualLayout>
                  <c:x val="-2.2262263874618247E-2"/>
                  <c:y val="2.043661830047275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3727-4926-AE15-15D5B1C33577}"/>
                </c:ext>
              </c:extLst>
            </c:dLbl>
            <c:dLbl>
              <c:idx val="1"/>
              <c:layout>
                <c:manualLayout>
                  <c:x val="4.037999396479254E-2"/>
                  <c:y val="-1.413459501931406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3727-4926-AE15-15D5B1C33577}"/>
                </c:ext>
              </c:extLst>
            </c:dLbl>
            <c:dLbl>
              <c:idx val="2"/>
              <c:layout>
                <c:manualLayout>
                  <c:x val="-0.11564182307052617"/>
                  <c:y val="2.00898472596585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3727-4926-AE15-15D5B1C33577}"/>
                </c:ext>
              </c:extLst>
            </c:dLbl>
            <c:dLbl>
              <c:idx val="3"/>
              <c:layout>
                <c:manualLayout>
                  <c:x val="-8.4052900252794369E-2"/>
                  <c:y val="2.655128139148512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3727-4926-AE15-15D5B1C33577}"/>
                </c:ext>
              </c:extLst>
            </c:dLbl>
            <c:dLbl>
              <c:idx val="4"/>
              <c:layout>
                <c:manualLayout>
                  <c:x val="-8.4768915836662878E-2"/>
                  <c:y val="-0.10569631626235407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3727-4926-AE15-15D5B1C33577}"/>
                </c:ext>
              </c:extLst>
            </c:dLbl>
            <c:dLbl>
              <c:idx val="5"/>
              <c:layout>
                <c:manualLayout>
                  <c:x val="-8.4768915836663031E-2"/>
                  <c:y val="-7.694519317160833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3727-4926-AE15-15D5B1C33577}"/>
                </c:ext>
              </c:extLst>
            </c:dLbl>
            <c:dLbl>
              <c:idx val="6"/>
              <c:layout>
                <c:manualLayout>
                  <c:x val="-1.2134553003968208E-16"/>
                  <c:y val="1.850454587925080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3727-4926-AE15-15D5B1C33577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200" b="0" i="0" u="none" strike="noStrike" kern="1200" baseline="0">
                    <a:solidFill>
                      <a:srgbClr val="C00000"/>
                    </a:solidFill>
                    <a:latin typeface="+mn-lt"/>
                    <a:ea typeface="+mn-ea"/>
                    <a:cs typeface="+mn-cs"/>
                  </a:defRPr>
                </a:pPr>
                <a:endParaRPr lang="lv-LV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'jaunas lieta pa nozarēm -2024'!$B$37:$B$43</c:f>
              <c:strCache>
                <c:ptCount val="7"/>
                <c:pt idx="0">
                  <c:v>Kredītiestādes</c:v>
                </c:pt>
                <c:pt idx="1">
                  <c:v> Patērētāju kreditēšana (nebankas)</c:v>
                </c:pt>
                <c:pt idx="2">
                  <c:v>Elektroniskie sakari (telekomunikācijas, internets)</c:v>
                </c:pt>
                <c:pt idx="3">
                  <c:v>Nekustamā īpašuma uzturēšanas izdevumi (komunālie maksājumi)</c:v>
                </c:pt>
                <c:pt idx="4">
                  <c:v>Medicīnas pakalpojumi</c:v>
                </c:pt>
                <c:pt idx="5">
                  <c:v>Autostāvvietas</c:v>
                </c:pt>
                <c:pt idx="6">
                  <c:v>Citas preces un pakalpojumi</c:v>
                </c:pt>
              </c:strCache>
            </c:strRef>
          </c:cat>
          <c:val>
            <c:numRef>
              <c:f>'jaunas lieta pa nozarēm -2024'!$J$37:$J$43</c:f>
              <c:numCache>
                <c:formatCode>_("€"* #,##0.00_);_("€"* \(#,##0.00\);_("€"* "-"??_);_(@_)</c:formatCode>
                <c:ptCount val="7"/>
                <c:pt idx="0">
                  <c:v>17925284.899999999</c:v>
                </c:pt>
                <c:pt idx="1">
                  <c:v>133997575.38999999</c:v>
                </c:pt>
                <c:pt idx="2">
                  <c:v>18004857.380000003</c:v>
                </c:pt>
                <c:pt idx="3">
                  <c:v>11542776.439999999</c:v>
                </c:pt>
                <c:pt idx="4">
                  <c:v>1635293.8</c:v>
                </c:pt>
                <c:pt idx="5">
                  <c:v>2279717.0099999998</c:v>
                </c:pt>
                <c:pt idx="6">
                  <c:v>10592925.540000001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F-3727-4926-AE15-15D5B1C3357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644659952"/>
        <c:axId val="644659472"/>
      </c:lineChart>
      <c:catAx>
        <c:axId val="64465995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wrap="square" anchor="b" anchorCtr="0"/>
          <a:lstStyle/>
          <a:p>
            <a:pPr>
              <a:defRPr sz="2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lv-LV"/>
          </a:p>
        </c:txPr>
        <c:crossAx val="644659472"/>
        <c:crosses val="autoZero"/>
        <c:auto val="1"/>
        <c:lblAlgn val="ctr"/>
        <c:lblOffset val="100"/>
        <c:noMultiLvlLbl val="0"/>
      </c:catAx>
      <c:valAx>
        <c:axId val="644659472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_(&quot;€&quot;* #,##0.00_);_(&quot;€&quot;* \(#,##0.00\);_(&quot;€&quot;* &quot;-&quot;??_);_(@_)" sourceLinked="1"/>
        <c:majorTickMark val="none"/>
        <c:minorTickMark val="none"/>
        <c:tickLblPos val="nextTo"/>
        <c:crossAx val="64465995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26521384826896638"/>
          <c:y val="0.88688109936681581"/>
          <c:w val="0.46957224096987876"/>
          <c:h val="5.0000096654030761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lv-LV"/>
        </a:p>
      </c:txPr>
    </c:legend>
    <c:plotVisOnly val="1"/>
    <c:dispBlanksAs val="zero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lv-LV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8105493592683286"/>
          <c:y val="0.16136254210668449"/>
          <c:w val="0.77025458504993383"/>
          <c:h val="0.67687041188298247"/>
        </c:manualLayout>
      </c:layout>
      <c:barChart>
        <c:barDir val="col"/>
        <c:grouping val="clustered"/>
        <c:varyColors val="0"/>
        <c:ser>
          <c:idx val="1"/>
          <c:order val="1"/>
          <c:tx>
            <c:strRef>
              <c:f>'atgūto parādu (lietu) sk-2024'!$E$51</c:f>
              <c:strCache>
                <c:ptCount val="1"/>
                <c:pt idx="0">
                  <c:v>Pilnībā atgūti parādi, %</c:v>
                </c:pt>
              </c:strCache>
            </c:strRef>
          </c:tx>
          <c:spPr>
            <a:pattFill prst="narHorz">
              <a:fgClr>
                <a:schemeClr val="accent3"/>
              </a:fgClr>
              <a:bgClr>
                <a:schemeClr val="accent3">
                  <a:lumMod val="20000"/>
                  <a:lumOff val="80000"/>
                </a:schemeClr>
              </a:bgClr>
            </a:pattFill>
            <a:ln>
              <a:noFill/>
            </a:ln>
            <a:effectLst>
              <a:innerShdw blurRad="114300">
                <a:schemeClr val="accent3"/>
              </a:innerShdw>
            </a:effectLst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D-26BC-40F2-AEAC-E317D0BB8DE6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200" b="0" i="0" u="none" strike="noStrike" kern="1200" baseline="0">
                    <a:solidFill>
                      <a:srgbClr val="C00000"/>
                    </a:solidFill>
                    <a:latin typeface="+mn-lt"/>
                    <a:ea typeface="+mn-ea"/>
                    <a:cs typeface="+mn-cs"/>
                  </a:defRPr>
                </a:pPr>
                <a:endParaRPr lang="lv-LV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'atgūto parādu (lietu) sk-2024'!$A$52:$A$55</c:f>
              <c:strCache>
                <c:ptCount val="4"/>
                <c:pt idx="0">
                  <c:v>2021.gads</c:v>
                </c:pt>
                <c:pt idx="1">
                  <c:v>2022. gads</c:v>
                </c:pt>
                <c:pt idx="2">
                  <c:v>2023. gads</c:v>
                </c:pt>
                <c:pt idx="3">
                  <c:v>2024.gads</c:v>
                </c:pt>
              </c:strCache>
            </c:strRef>
          </c:cat>
          <c:val>
            <c:numRef>
              <c:f>'atgūto parādu (lietu) sk-2024'!$E$52:$E$55</c:f>
              <c:numCache>
                <c:formatCode>0.00%</c:formatCode>
                <c:ptCount val="4"/>
                <c:pt idx="0">
                  <c:v>0.40692808547064629</c:v>
                </c:pt>
                <c:pt idx="1">
                  <c:v>0.40250568043551371</c:v>
                </c:pt>
                <c:pt idx="2">
                  <c:v>0.3981322049544383</c:v>
                </c:pt>
                <c:pt idx="3">
                  <c:v>0.50672796230318351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6BC-40F2-AEAC-E317D0BB8DE6}"/>
            </c:ext>
          </c:extLst>
        </c:ser>
        <c:ser>
          <c:idx val="3"/>
          <c:order val="3"/>
          <c:tx>
            <c:strRef>
              <c:f>'atgūto parādu (lietu) sk-2024'!$H$51</c:f>
              <c:strCache>
                <c:ptCount val="1"/>
                <c:pt idx="0">
                  <c:v>Daļēji atgūti parādi, %</c:v>
                </c:pt>
              </c:strCache>
            </c:strRef>
          </c:tx>
          <c:spPr>
            <a:pattFill prst="narHorz">
              <a:fgClr>
                <a:schemeClr val="accent1">
                  <a:lumMod val="60000"/>
                </a:schemeClr>
              </a:fgClr>
              <a:bgClr>
                <a:schemeClr val="accent1">
                  <a:lumMod val="60000"/>
                  <a:lumMod val="20000"/>
                  <a:lumOff val="80000"/>
                </a:schemeClr>
              </a:bgClr>
            </a:pattFill>
            <a:ln>
              <a:noFill/>
            </a:ln>
            <a:effectLst>
              <a:innerShdw blurRad="114300">
                <a:schemeClr val="accent1">
                  <a:lumMod val="60000"/>
                </a:schemeClr>
              </a:innerShdw>
            </a:effectLst>
          </c:spPr>
          <c:invertIfNegative val="0"/>
          <c:dLbls>
            <c:dLbl>
              <c:idx val="2"/>
              <c:layout>
                <c:manualLayout>
                  <c:x val="-8.1542072306374416E-3"/>
                  <c:y val="-2.6141501308104258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26BC-40F2-AEAC-E317D0BB8DE6}"/>
                </c:ext>
              </c:extLst>
            </c:dLbl>
            <c:dLbl>
              <c:idx val="3"/>
              <c:layout>
                <c:manualLayout>
                  <c:x val="2.3080383533139327E-2"/>
                  <c:y val="-6.3053540461646927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26BC-40F2-AEAC-E317D0BB8DE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lv-LV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'atgūto parādu (lietu) sk-2024'!$A$52:$A$55</c:f>
              <c:strCache>
                <c:ptCount val="4"/>
                <c:pt idx="0">
                  <c:v>2021.gads</c:v>
                </c:pt>
                <c:pt idx="1">
                  <c:v>2022. gads</c:v>
                </c:pt>
                <c:pt idx="2">
                  <c:v>2023. gads</c:v>
                </c:pt>
                <c:pt idx="3">
                  <c:v>2024.gads</c:v>
                </c:pt>
              </c:strCache>
            </c:strRef>
          </c:cat>
          <c:val>
            <c:numRef>
              <c:f>'atgūto parādu (lietu) sk-2024'!$H$52:$H$55</c:f>
              <c:numCache>
                <c:formatCode>0.00%</c:formatCode>
                <c:ptCount val="4"/>
                <c:pt idx="0">
                  <c:v>0.59307191452935371</c:v>
                </c:pt>
                <c:pt idx="1">
                  <c:v>0.59749431956448629</c:v>
                </c:pt>
                <c:pt idx="2">
                  <c:v>0.60186779504556176</c:v>
                </c:pt>
                <c:pt idx="3">
                  <c:v>0.49327203769681643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26BC-40F2-AEAC-E317D0BB8DE6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axId val="254227391"/>
        <c:axId val="254231711"/>
      </c:barChart>
      <c:lineChart>
        <c:grouping val="standard"/>
        <c:varyColors val="0"/>
        <c:ser>
          <c:idx val="0"/>
          <c:order val="0"/>
          <c:tx>
            <c:strRef>
              <c:f>'atgūto parādu (lietu) sk-2024'!$C$51</c:f>
              <c:strCache>
                <c:ptCount val="1"/>
                <c:pt idx="0">
                  <c:v>Pilnībā, summa EUR</c:v>
                </c:pt>
              </c:strCache>
            </c:strRef>
          </c:tx>
          <c:spPr>
            <a:ln w="28575" cap="rnd">
              <a:solidFill>
                <a:srgbClr val="C00000"/>
              </a:solidFill>
              <a:round/>
            </a:ln>
            <a:effectLst/>
          </c:spPr>
          <c:marker>
            <c:symbol val="circle"/>
            <c:size val="6"/>
            <c:spPr>
              <a:solidFill>
                <a:schemeClr val="accent1"/>
              </a:solidFill>
              <a:ln>
                <a:noFill/>
              </a:ln>
              <a:effectLst/>
            </c:spPr>
          </c:marker>
          <c:dLbls>
            <c:dLbl>
              <c:idx val="0"/>
              <c:layout>
                <c:manualLayout>
                  <c:x val="-2.0485679992182235E-2"/>
                  <c:y val="3.839451137005588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26BC-40F2-AEAC-E317D0BB8DE6}"/>
                </c:ext>
              </c:extLst>
            </c:dLbl>
            <c:dLbl>
              <c:idx val="1"/>
              <c:layout>
                <c:manualLayout>
                  <c:x val="-2.0639775246934435E-3"/>
                  <c:y val="-2.520418720608354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26BC-40F2-AEAC-E317D0BB8DE6}"/>
                </c:ext>
              </c:extLst>
            </c:dLbl>
            <c:dLbl>
              <c:idx val="2"/>
              <c:layout>
                <c:manualLayout>
                  <c:x val="-2.0639834881321707E-3"/>
                  <c:y val="-4.447739065974796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26BC-40F2-AEAC-E317D0BB8DE6}"/>
                </c:ext>
              </c:extLst>
            </c:dLbl>
            <c:dLbl>
              <c:idx val="3"/>
              <c:layout>
                <c:manualLayout>
                  <c:x val="-1.5135704064023769E-16"/>
                  <c:y val="-7.412898443291462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26BC-40F2-AEAC-E317D0BB8DE6}"/>
                </c:ext>
              </c:extLst>
            </c:dLbl>
            <c:numFmt formatCode="#,##0.00\ &quot;€&quot;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200" b="1" i="0" u="none" strike="noStrike" kern="1200" baseline="0">
                    <a:solidFill>
                      <a:srgbClr val="C00000"/>
                    </a:solidFill>
                    <a:latin typeface="+mn-lt"/>
                    <a:ea typeface="+mn-ea"/>
                    <a:cs typeface="+mn-cs"/>
                  </a:defRPr>
                </a:pPr>
                <a:endParaRPr lang="lv-LV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'atgūto parādu (lietu) sk-2024'!$A$52:$A$55</c:f>
              <c:strCache>
                <c:ptCount val="4"/>
                <c:pt idx="0">
                  <c:v>2021.gads</c:v>
                </c:pt>
                <c:pt idx="1">
                  <c:v>2022. gads</c:v>
                </c:pt>
                <c:pt idx="2">
                  <c:v>2023. gads</c:v>
                </c:pt>
                <c:pt idx="3">
                  <c:v>2024.gads</c:v>
                </c:pt>
              </c:strCache>
            </c:strRef>
          </c:cat>
          <c:val>
            <c:numRef>
              <c:f>'atgūto parādu (lietu) sk-2024'!$C$52:$C$55</c:f>
              <c:numCache>
                <c:formatCode>_-[$€-426]\ * #\ ##0.00_-;\-[$€-426]\ * #\ ##0.00_-;_-[$€-426]\ * "-"??_-;_-@_-</c:formatCode>
                <c:ptCount val="4"/>
                <c:pt idx="0">
                  <c:v>32320386.189999998</c:v>
                </c:pt>
                <c:pt idx="1">
                  <c:v>40546371.670000002</c:v>
                </c:pt>
                <c:pt idx="2">
                  <c:v>45663094.840000004</c:v>
                </c:pt>
                <c:pt idx="3">
                  <c:v>20896510.34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8-26BC-40F2-AEAC-E317D0BB8DE6}"/>
            </c:ext>
          </c:extLst>
        </c:ser>
        <c:ser>
          <c:idx val="2"/>
          <c:order val="2"/>
          <c:tx>
            <c:strRef>
              <c:f>'atgūto parādu (lietu) sk-2024'!$F$51</c:f>
              <c:strCache>
                <c:ptCount val="1"/>
                <c:pt idx="0">
                  <c:v>Daļēji, summa EUR</c:v>
                </c:pt>
              </c:strCache>
            </c:strRef>
          </c:tx>
          <c:spPr>
            <a:ln w="28575" cap="rnd">
              <a:solidFill>
                <a:srgbClr val="4E80BD"/>
              </a:solidFill>
              <a:round/>
            </a:ln>
            <a:effectLst/>
          </c:spPr>
          <c:marker>
            <c:symbol val="circle"/>
            <c:size val="6"/>
            <c:spPr>
              <a:solidFill>
                <a:schemeClr val="accent5"/>
              </a:solidFill>
              <a:ln>
                <a:noFill/>
              </a:ln>
              <a:effectLst/>
            </c:spPr>
          </c:marker>
          <c:dLbls>
            <c:dLbl>
              <c:idx val="0"/>
              <c:layout>
                <c:manualLayout>
                  <c:x val="0"/>
                  <c:y val="2.594514455151957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26BC-40F2-AEAC-E317D0BB8DE6}"/>
                </c:ext>
              </c:extLst>
            </c:dLbl>
            <c:dLbl>
              <c:idx val="2"/>
              <c:layout>
                <c:manualLayout>
                  <c:x val="3.3897151744920771E-2"/>
                  <c:y val="6.649709309125174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26BC-40F2-AEAC-E317D0BB8DE6}"/>
                </c:ext>
              </c:extLst>
            </c:dLbl>
            <c:numFmt formatCode="#,##0.00\ &quot;€&quot;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2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lv-LV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'atgūto parādu (lietu) sk-2024'!$A$52:$A$55</c:f>
              <c:strCache>
                <c:ptCount val="4"/>
                <c:pt idx="0">
                  <c:v>2021.gads</c:v>
                </c:pt>
                <c:pt idx="1">
                  <c:v>2022. gads</c:v>
                </c:pt>
                <c:pt idx="2">
                  <c:v>2023. gads</c:v>
                </c:pt>
                <c:pt idx="3">
                  <c:v>2024.gads</c:v>
                </c:pt>
              </c:strCache>
            </c:strRef>
          </c:cat>
          <c:val>
            <c:numRef>
              <c:f>'atgūto parādu (lietu) sk-2024'!$F$52:$F$55</c:f>
              <c:numCache>
                <c:formatCode>_-[$€-426]\ * #\ ##0.00_-;\-[$€-426]\ * #\ ##0.00_-;_-[$€-426]\ * "-"??_-;_-@_-</c:formatCode>
                <c:ptCount val="4"/>
                <c:pt idx="0">
                  <c:v>201225041.36999995</c:v>
                </c:pt>
                <c:pt idx="1">
                  <c:v>226133153.73999998</c:v>
                </c:pt>
                <c:pt idx="2">
                  <c:v>352136546.04000002</c:v>
                </c:pt>
                <c:pt idx="3">
                  <c:v>133412743.88000001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B-26BC-40F2-AEAC-E317D0BB8DE6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254223551"/>
        <c:axId val="254220191"/>
      </c:lineChart>
      <c:catAx>
        <c:axId val="25422355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lv-LV"/>
          </a:p>
        </c:txPr>
        <c:crossAx val="254220191"/>
        <c:crosses val="autoZero"/>
        <c:auto val="1"/>
        <c:lblAlgn val="ctr"/>
        <c:lblOffset val="100"/>
        <c:noMultiLvlLbl val="0"/>
      </c:catAx>
      <c:valAx>
        <c:axId val="254220191"/>
        <c:scaling>
          <c:orientation val="minMax"/>
        </c:scaling>
        <c:delete val="0"/>
        <c:axPos val="l"/>
        <c:majorGridlines>
          <c:spPr>
            <a:ln>
              <a:solidFill>
                <a:schemeClr val="tx1">
                  <a:lumMod val="15000"/>
                  <a:lumOff val="85000"/>
                </a:schemeClr>
              </a:solidFill>
            </a:ln>
            <a:effectLst/>
          </c:spPr>
        </c:majorGridlines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lv-LV"/>
          </a:p>
        </c:txPr>
        <c:crossAx val="254223551"/>
        <c:crosses val="autoZero"/>
        <c:crossBetween val="between"/>
      </c:valAx>
      <c:valAx>
        <c:axId val="254231711"/>
        <c:scaling>
          <c:orientation val="minMax"/>
        </c:scaling>
        <c:delete val="0"/>
        <c:axPos val="r"/>
        <c:numFmt formatCode="0.0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lv-LV"/>
          </a:p>
        </c:txPr>
        <c:crossAx val="254227391"/>
        <c:crosses val="max"/>
        <c:crossBetween val="between"/>
      </c:valAx>
      <c:catAx>
        <c:axId val="254227391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254231711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9.0332617287536984E-2"/>
          <c:y val="0.94558466108560624"/>
          <c:w val="0.84198831392874707"/>
          <c:h val="4.5954027317821965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lv-LV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lv-LV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'atgūto parādu (lietu) sk-2024'!$J$51</c:f>
              <c:strCache>
                <c:ptCount val="1"/>
                <c:pt idx="0">
                  <c:v>Summa EUR</c:v>
                </c:pt>
              </c:strCache>
            </c:strRef>
          </c:tx>
          <c:spPr>
            <a:pattFill prst="narHorz">
              <a:fgClr>
                <a:schemeClr val="accent1"/>
              </a:fgClr>
              <a:bgClr>
                <a:schemeClr val="accent1">
                  <a:lumMod val="20000"/>
                  <a:lumOff val="80000"/>
                </a:schemeClr>
              </a:bgClr>
            </a:pattFill>
            <a:ln>
              <a:noFill/>
            </a:ln>
            <a:effectLst>
              <a:innerShdw blurRad="114300">
                <a:schemeClr val="accent1"/>
              </a:innerShdw>
            </a:effectLst>
          </c:spPr>
          <c:invertIfNegative val="0"/>
          <c:dLbls>
            <c:dLbl>
              <c:idx val="0"/>
              <c:layout>
                <c:manualLayout>
                  <c:x val="2.6234567901234568E-3"/>
                  <c:y val="-6.9799459418277712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0A24-436B-A720-BD857DEEE564}"/>
                </c:ext>
              </c:extLst>
            </c:dLbl>
            <c:dLbl>
              <c:idx val="1"/>
              <c:layout>
                <c:manualLayout>
                  <c:x val="1.6074752950963032E-2"/>
                  <c:y val="-9.2096038783782641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0A24-436B-A720-BD857DEEE564}"/>
                </c:ext>
              </c:extLst>
            </c:dLbl>
            <c:dLbl>
              <c:idx val="2"/>
              <c:layout>
                <c:manualLayout>
                  <c:x val="1.4786297204652564E-2"/>
                  <c:y val="-3.8209591129080199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0A24-436B-A720-BD857DEEE564}"/>
                </c:ext>
              </c:extLst>
            </c:dLbl>
            <c:numFmt formatCode="#,##0.00\ &quot;€&quot;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200" b="0" i="0" u="none" strike="noStrike" kern="1200" baseline="0">
                    <a:solidFill>
                      <a:srgbClr val="0090A1"/>
                    </a:solidFill>
                    <a:latin typeface="+mn-lt"/>
                    <a:ea typeface="+mn-ea"/>
                    <a:cs typeface="+mn-cs"/>
                  </a:defRPr>
                </a:pPr>
                <a:endParaRPr lang="lv-LV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'atgūto parādu (lietu) sk-2024'!$A$53:$A$55</c:f>
              <c:strCache>
                <c:ptCount val="3"/>
                <c:pt idx="0">
                  <c:v>2022. gads</c:v>
                </c:pt>
                <c:pt idx="1">
                  <c:v>2023. gads</c:v>
                </c:pt>
                <c:pt idx="2">
                  <c:v>2024.gads</c:v>
                </c:pt>
              </c:strCache>
            </c:strRef>
          </c:cat>
          <c:val>
            <c:numRef>
              <c:f>'atgūto parādu (lietu) sk-2024'!$J$53:$J$55</c:f>
              <c:numCache>
                <c:formatCode>_-[$€-426]\ * #\ ##0.00_-;\-[$€-426]\ * #\ ##0.00_-;_-[$€-426]\ * "-"??_-;_-@_-</c:formatCode>
                <c:ptCount val="3"/>
                <c:pt idx="0">
                  <c:v>1357275130.26</c:v>
                </c:pt>
                <c:pt idx="1">
                  <c:v>1296766812.6099997</c:v>
                </c:pt>
                <c:pt idx="2">
                  <c:v>1659146177.8699996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0A24-436B-A720-BD857DEEE564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024375024"/>
        <c:axId val="1024374544"/>
      </c:barChart>
      <c:lineChart>
        <c:grouping val="standard"/>
        <c:varyColors val="0"/>
        <c:ser>
          <c:idx val="1"/>
          <c:order val="1"/>
          <c:tx>
            <c:strRef>
              <c:f>'atgūto parādu (lietu) sk-2024'!$K$51</c:f>
              <c:strCache>
                <c:ptCount val="1"/>
                <c:pt idx="0">
                  <c:v>Lietu skaits</c:v>
                </c:pt>
              </c:strCache>
            </c:strRef>
          </c:tx>
          <c:spPr>
            <a:ln w="28575" cap="rnd">
              <a:solidFill>
                <a:srgbClr val="4E80BD"/>
              </a:solidFill>
              <a:round/>
            </a:ln>
            <a:effectLst/>
          </c:spPr>
          <c:marker>
            <c:symbol val="circle"/>
            <c:size val="6"/>
            <c:spPr>
              <a:solidFill>
                <a:schemeClr val="accent2"/>
              </a:solidFill>
              <a:ln>
                <a:noFill/>
              </a:ln>
              <a:effectLst/>
            </c:spPr>
          </c:marker>
          <c:dLbls>
            <c:dLbl>
              <c:idx val="0"/>
              <c:layout>
                <c:manualLayout>
                  <c:x val="-6.8760062959157792E-2"/>
                  <c:y val="-4.946140821879805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0A24-436B-A720-BD857DEEE564}"/>
                </c:ext>
              </c:extLst>
            </c:dLbl>
            <c:dLbl>
              <c:idx val="2"/>
              <c:layout>
                <c:manualLayout>
                  <c:x val="-4.873865152101902E-2"/>
                  <c:y val="-1.605414130100297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0A24-436B-A720-BD857DEEE56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200" b="0" i="0" u="none" strike="noStrike" kern="1200" baseline="0">
                    <a:solidFill>
                      <a:srgbClr val="C00000"/>
                    </a:solidFill>
                    <a:latin typeface="+mn-lt"/>
                    <a:ea typeface="+mn-ea"/>
                    <a:cs typeface="+mn-cs"/>
                  </a:defRPr>
                </a:pPr>
                <a:endParaRPr lang="lv-LV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'atgūto parādu (lietu) sk-2024'!$A$53:$A$55</c:f>
              <c:strCache>
                <c:ptCount val="3"/>
                <c:pt idx="0">
                  <c:v>2022. gads</c:v>
                </c:pt>
                <c:pt idx="1">
                  <c:v>2023. gads</c:v>
                </c:pt>
                <c:pt idx="2">
                  <c:v>2024.gads</c:v>
                </c:pt>
              </c:strCache>
            </c:strRef>
          </c:cat>
          <c:val>
            <c:numRef>
              <c:f>'atgūto parādu (lietu) sk-2024'!$K$53:$K$55</c:f>
              <c:numCache>
                <c:formatCode>#,##0</c:formatCode>
                <c:ptCount val="3"/>
                <c:pt idx="0">
                  <c:v>1046057</c:v>
                </c:pt>
                <c:pt idx="1">
                  <c:v>1072134</c:v>
                </c:pt>
                <c:pt idx="2">
                  <c:v>1298212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5-0A24-436B-A720-BD857DEEE564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296525040"/>
        <c:axId val="296522640"/>
      </c:lineChart>
      <c:catAx>
        <c:axId val="2965250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lv-LV"/>
          </a:p>
        </c:txPr>
        <c:crossAx val="296522640"/>
        <c:crosses val="autoZero"/>
        <c:auto val="1"/>
        <c:lblAlgn val="ctr"/>
        <c:lblOffset val="100"/>
        <c:noMultiLvlLbl val="0"/>
      </c:catAx>
      <c:valAx>
        <c:axId val="296522640"/>
        <c:scaling>
          <c:orientation val="minMax"/>
        </c:scaling>
        <c:delete val="0"/>
        <c:axPos val="l"/>
        <c:majorGridlines>
          <c:spPr>
            <a:ln>
              <a:solidFill>
                <a:schemeClr val="tx1">
                  <a:lumMod val="15000"/>
                  <a:lumOff val="85000"/>
                </a:schemeClr>
              </a:solidFill>
            </a:ln>
            <a:effectLst/>
          </c:spPr>
        </c:majorGridlines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lv-LV"/>
          </a:p>
        </c:txPr>
        <c:crossAx val="296525040"/>
        <c:crosses val="autoZero"/>
        <c:crossBetween val="between"/>
      </c:valAx>
      <c:valAx>
        <c:axId val="1024374544"/>
        <c:scaling>
          <c:orientation val="minMax"/>
        </c:scaling>
        <c:delete val="0"/>
        <c:axPos val="r"/>
        <c:numFmt formatCode="#,##0\ &quot;€&quot;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lv-LV"/>
          </a:p>
        </c:txPr>
        <c:crossAx val="1024375024"/>
        <c:crosses val="max"/>
        <c:crossBetween val="between"/>
      </c:valAx>
      <c:catAx>
        <c:axId val="1024375024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1024374544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lv-LV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lv-LV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3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b="1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9050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>
      <cs:styleClr val="auto"/>
    </cs:effectRef>
    <cs:fontRef idx="minor">
      <a:schemeClr val="dk1"/>
    </cs:fontRef>
    <cs:spPr>
      <a:pattFill prst="narHorz">
        <a:fgClr>
          <a:schemeClr val="phClr"/>
        </a:fgClr>
        <a:bgClr>
          <a:schemeClr val="phClr">
            <a:lumMod val="20000"/>
            <a:lumOff val="80000"/>
          </a:schemeClr>
        </a:bgClr>
      </a:pattFill>
      <a:effectLst>
        <a:innerShdw blurRad="114300">
          <a:schemeClr val="phClr"/>
        </a:inn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pattFill prst="narHorz">
        <a:fgClr>
          <a:schemeClr val="phClr"/>
        </a:fgClr>
        <a:bgClr>
          <a:schemeClr val="phClr">
            <a:lumMod val="20000"/>
            <a:lumOff val="80000"/>
          </a:schemeClr>
        </a:bgClr>
      </a:pattFill>
      <a:effectLst>
        <a:innerShdw blurRad="114300">
          <a:schemeClr val="phClr"/>
        </a:inn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>
        <a:solidFill>
          <a:schemeClr val="tx1">
            <a:lumMod val="15000"/>
            <a:lumOff val="85000"/>
          </a:schemeClr>
        </a:solidFill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2200" b="1" kern="1200" cap="all" spc="15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03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b="1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9050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>
      <cs:styleClr val="auto"/>
    </cs:effectRef>
    <cs:fontRef idx="minor">
      <a:schemeClr val="dk1"/>
    </cs:fontRef>
    <cs:spPr>
      <a:pattFill prst="narHorz">
        <a:fgClr>
          <a:schemeClr val="phClr"/>
        </a:fgClr>
        <a:bgClr>
          <a:schemeClr val="phClr">
            <a:lumMod val="20000"/>
            <a:lumOff val="80000"/>
          </a:schemeClr>
        </a:bgClr>
      </a:pattFill>
      <a:effectLst>
        <a:innerShdw blurRad="114300">
          <a:schemeClr val="phClr"/>
        </a:inn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pattFill prst="narHorz">
        <a:fgClr>
          <a:schemeClr val="phClr"/>
        </a:fgClr>
        <a:bgClr>
          <a:schemeClr val="phClr">
            <a:lumMod val="20000"/>
            <a:lumOff val="80000"/>
          </a:schemeClr>
        </a:bgClr>
      </a:pattFill>
      <a:effectLst>
        <a:innerShdw blurRad="114300">
          <a:schemeClr val="phClr"/>
        </a:inn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>
        <a:solidFill>
          <a:schemeClr val="tx1">
            <a:lumMod val="15000"/>
            <a:lumOff val="85000"/>
          </a:schemeClr>
        </a:solidFill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2200" b="1" kern="1200" cap="all" spc="15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323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b="1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9050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>
      <cs:styleClr val="auto"/>
    </cs:effectRef>
    <cs:fontRef idx="minor">
      <a:schemeClr val="dk1"/>
    </cs:fontRef>
    <cs:spPr>
      <a:pattFill prst="narHorz">
        <a:fgClr>
          <a:schemeClr val="phClr"/>
        </a:fgClr>
        <a:bgClr>
          <a:schemeClr val="phClr">
            <a:lumMod val="20000"/>
            <a:lumOff val="80000"/>
          </a:schemeClr>
        </a:bgClr>
      </a:pattFill>
      <a:effectLst>
        <a:innerShdw blurRad="114300">
          <a:schemeClr val="phClr"/>
        </a:inn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pattFill prst="narHorz">
        <a:fgClr>
          <a:schemeClr val="phClr"/>
        </a:fgClr>
        <a:bgClr>
          <a:schemeClr val="phClr">
            <a:lumMod val="20000"/>
            <a:lumOff val="80000"/>
          </a:schemeClr>
        </a:bgClr>
      </a:pattFill>
      <a:effectLst>
        <a:innerShdw blurRad="114300">
          <a:schemeClr val="phClr"/>
        </a:inn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>
        <a:solidFill>
          <a:schemeClr val="tx1">
            <a:lumMod val="15000"/>
            <a:lumOff val="85000"/>
          </a:schemeClr>
        </a:solidFill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15875" cap="flat" cmpd="sng" algn="ctr">
        <a:solidFill>
          <a:schemeClr val="tx1">
            <a:lumMod val="65000"/>
            <a:lumOff val="3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2200" b="1" kern="1200" cap="all" spc="15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323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b="1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9050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>
      <cs:styleClr val="auto"/>
    </cs:effectRef>
    <cs:fontRef idx="minor">
      <a:schemeClr val="dk1"/>
    </cs:fontRef>
    <cs:spPr>
      <a:pattFill prst="narHorz">
        <a:fgClr>
          <a:schemeClr val="phClr"/>
        </a:fgClr>
        <a:bgClr>
          <a:schemeClr val="phClr">
            <a:lumMod val="20000"/>
            <a:lumOff val="80000"/>
          </a:schemeClr>
        </a:bgClr>
      </a:pattFill>
      <a:effectLst>
        <a:innerShdw blurRad="114300">
          <a:schemeClr val="phClr"/>
        </a:inn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pattFill prst="narHorz">
        <a:fgClr>
          <a:schemeClr val="phClr"/>
        </a:fgClr>
        <a:bgClr>
          <a:schemeClr val="phClr">
            <a:lumMod val="20000"/>
            <a:lumOff val="80000"/>
          </a:schemeClr>
        </a:bgClr>
      </a:pattFill>
      <a:effectLst>
        <a:innerShdw blurRad="114300">
          <a:schemeClr val="phClr"/>
        </a:inn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>
        <a:solidFill>
          <a:schemeClr val="tx1">
            <a:lumMod val="15000"/>
            <a:lumOff val="85000"/>
          </a:schemeClr>
        </a:solidFill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15875" cap="flat" cmpd="sng" algn="ctr">
        <a:solidFill>
          <a:schemeClr val="tx1">
            <a:lumMod val="65000"/>
            <a:lumOff val="3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2200" b="1" kern="1200" cap="all" spc="15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6.xml><?xml version="1.0" encoding="utf-8"?>
<cs:chartStyle xmlns:cs="http://schemas.microsoft.com/office/drawing/2012/chartStyle" xmlns:a="http://schemas.openxmlformats.org/drawingml/2006/main" id="323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b="1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9050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>
      <cs:styleClr val="auto"/>
    </cs:effectRef>
    <cs:fontRef idx="minor">
      <a:schemeClr val="dk1"/>
    </cs:fontRef>
    <cs:spPr>
      <a:pattFill prst="narHorz">
        <a:fgClr>
          <a:schemeClr val="phClr"/>
        </a:fgClr>
        <a:bgClr>
          <a:schemeClr val="phClr">
            <a:lumMod val="20000"/>
            <a:lumOff val="80000"/>
          </a:schemeClr>
        </a:bgClr>
      </a:pattFill>
      <a:effectLst>
        <a:innerShdw blurRad="114300">
          <a:schemeClr val="phClr"/>
        </a:inn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pattFill prst="narHorz">
        <a:fgClr>
          <a:schemeClr val="phClr"/>
        </a:fgClr>
        <a:bgClr>
          <a:schemeClr val="phClr">
            <a:lumMod val="20000"/>
            <a:lumOff val="80000"/>
          </a:schemeClr>
        </a:bgClr>
      </a:pattFill>
      <a:effectLst>
        <a:innerShdw blurRad="114300">
          <a:schemeClr val="phClr"/>
        </a:inn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>
        <a:solidFill>
          <a:schemeClr val="tx1">
            <a:lumMod val="15000"/>
            <a:lumOff val="85000"/>
          </a:schemeClr>
        </a:solidFill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15875" cap="flat" cmpd="sng" algn="ctr">
        <a:solidFill>
          <a:schemeClr val="tx1">
            <a:lumMod val="65000"/>
            <a:lumOff val="3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2200" b="1" kern="1200" cap="all" spc="15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lv-LV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005643F-2960-4AC8-A566-B14B7C567F8F}" type="datetimeFigureOut">
              <a:rPr lang="lv-LV" smtClean="0"/>
              <a:t>12.06.2025</a:t>
            </a:fld>
            <a:endParaRPr lang="lv-LV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lv-LV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lv-LV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E51FCEC-1ABB-4D53-98E5-32AB3029B6B6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32942294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v-LV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E51FCEC-1ABB-4D53-98E5-32AB3029B6B6}" type="slidenum">
              <a:rPr lang="lv-LV" smtClean="0"/>
              <a:t>1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31315530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6/12/2025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6/12/2025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6/12/2025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6/12/2025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sv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s://www.ptac.gov.lv/lv/padomi-par-arpustiesas-parada-atgusanas-procesu" TargetMode="Externa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3.svg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" y="0"/>
            <a:ext cx="18288000" cy="10286999"/>
          </a:xfrm>
          <a:custGeom>
            <a:avLst/>
            <a:gdLst/>
            <a:ahLst/>
            <a:cxnLst/>
            <a:rect l="l" t="t" r="r" b="b"/>
            <a:pathLst>
              <a:path w="22013892" h="12354774">
                <a:moveTo>
                  <a:pt x="0" y="0"/>
                </a:moveTo>
                <a:lnTo>
                  <a:pt x="22013891" y="0"/>
                </a:lnTo>
                <a:lnTo>
                  <a:pt x="22013891" y="12354775"/>
                </a:lnTo>
                <a:lnTo>
                  <a:pt x="0" y="12354775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50000"/>
            </a:blip>
            <a:stretch>
              <a:fillRect t="-9467" b="-9467"/>
            </a:stretch>
          </a:blipFill>
        </p:spPr>
        <p:txBody>
          <a:bodyPr/>
          <a:lstStyle/>
          <a:p>
            <a:endParaRPr lang="lv-LV" dirty="0"/>
          </a:p>
        </p:txBody>
      </p:sp>
      <p:grpSp>
        <p:nvGrpSpPr>
          <p:cNvPr id="3" name="Group 3"/>
          <p:cNvGrpSpPr/>
          <p:nvPr/>
        </p:nvGrpSpPr>
        <p:grpSpPr>
          <a:xfrm>
            <a:off x="-2101622" y="-767350"/>
            <a:ext cx="22013892" cy="12362394"/>
            <a:chOff x="0" y="0"/>
            <a:chExt cx="5913785" cy="3084566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5913785" cy="3084567"/>
            </a:xfrm>
            <a:custGeom>
              <a:avLst/>
              <a:gdLst/>
              <a:ahLst/>
              <a:cxnLst/>
              <a:rect l="l" t="t" r="r" b="b"/>
              <a:pathLst>
                <a:path w="5913785" h="3084567">
                  <a:moveTo>
                    <a:pt x="0" y="0"/>
                  </a:moveTo>
                  <a:lnTo>
                    <a:pt x="5913785" y="0"/>
                  </a:lnTo>
                  <a:lnTo>
                    <a:pt x="5913785" y="3084567"/>
                  </a:lnTo>
                  <a:lnTo>
                    <a:pt x="0" y="3084567"/>
                  </a:lnTo>
                  <a:close/>
                </a:path>
              </a:pathLst>
            </a:cu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/>
            <a:lstStyle/>
            <a:p>
              <a:endParaRPr lang="lv-LV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5913785" cy="312266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9" name="TextBox 9"/>
          <p:cNvSpPr txBox="1"/>
          <p:nvPr/>
        </p:nvSpPr>
        <p:spPr>
          <a:xfrm>
            <a:off x="3200400" y="5072650"/>
            <a:ext cx="11811000" cy="266226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lv-LV" sz="6000" b="1" noProof="0" dirty="0">
                <a:solidFill>
                  <a:srgbClr val="1C2120"/>
                </a:solidFill>
                <a:latin typeface="Poppins" panose="00000500000000000000" pitchFamily="2" charset="-70"/>
                <a:ea typeface="Poppins Semi-Bold"/>
                <a:cs typeface="Poppins" panose="00000500000000000000" pitchFamily="2" charset="-70"/>
                <a:sym typeface="Poppins Semi-Bold"/>
              </a:rPr>
              <a:t>Pārskats par parādu </a:t>
            </a:r>
            <a:r>
              <a:rPr lang="lv-LV" sz="6000" b="1" noProof="0" dirty="0" err="1">
                <a:solidFill>
                  <a:srgbClr val="1C2120"/>
                </a:solidFill>
                <a:latin typeface="Poppins" panose="00000500000000000000" pitchFamily="2" charset="-70"/>
                <a:ea typeface="Poppins Semi-Bold"/>
                <a:cs typeface="Poppins" panose="00000500000000000000" pitchFamily="2" charset="-70"/>
                <a:sym typeface="Poppins Semi-Bold"/>
              </a:rPr>
              <a:t>ārpustiesas</a:t>
            </a:r>
            <a:r>
              <a:rPr lang="lv-LV" sz="6000" b="1" noProof="0" dirty="0">
                <a:solidFill>
                  <a:srgbClr val="1C2120"/>
                </a:solidFill>
                <a:latin typeface="Poppins" panose="00000500000000000000" pitchFamily="2" charset="-70"/>
                <a:ea typeface="Poppins Semi-Bold"/>
                <a:cs typeface="Poppins" panose="00000500000000000000" pitchFamily="2" charset="-70"/>
                <a:sym typeface="Poppins Semi-Bold"/>
              </a:rPr>
              <a:t> atgūšanas nozari </a:t>
            </a:r>
          </a:p>
          <a:p>
            <a:pPr algn="ctr"/>
            <a:endParaRPr lang="lv-LV" sz="1300" b="1" noProof="0" dirty="0">
              <a:solidFill>
                <a:srgbClr val="1C2120"/>
              </a:solidFill>
              <a:latin typeface="Poppins Semi-Bold"/>
              <a:ea typeface="Poppins Semi-Bold"/>
              <a:cs typeface="Poppins Semi-Bold"/>
              <a:sym typeface="Poppins Semi-Bold"/>
            </a:endParaRPr>
          </a:p>
          <a:p>
            <a:pPr algn="ctr"/>
            <a:r>
              <a:rPr lang="lv-LV" sz="4000" b="1" noProof="0" dirty="0">
                <a:latin typeface="Poppins" panose="00000500000000000000" pitchFamily="2" charset="-70"/>
                <a:ea typeface="Poppins Semi-Bold"/>
                <a:cs typeface="Poppins" panose="00000500000000000000" pitchFamily="2" charset="-70"/>
                <a:sym typeface="Poppins Semi-Bold"/>
              </a:rPr>
              <a:t>2024. gadā</a:t>
            </a:r>
          </a:p>
        </p:txBody>
      </p:sp>
      <p:sp>
        <p:nvSpPr>
          <p:cNvPr id="13" name="TextBox 10">
            <a:extLst>
              <a:ext uri="{FF2B5EF4-FFF2-40B4-BE49-F238E27FC236}">
                <a16:creationId xmlns:a16="http://schemas.microsoft.com/office/drawing/2014/main" id="{F668510C-9E43-1DBB-0691-041C004C345F}"/>
              </a:ext>
            </a:extLst>
          </p:cNvPr>
          <p:cNvSpPr txBox="1"/>
          <p:nvPr/>
        </p:nvSpPr>
        <p:spPr>
          <a:xfrm>
            <a:off x="5796917" y="9334500"/>
            <a:ext cx="6617965" cy="42755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445"/>
              </a:lnSpc>
            </a:pPr>
            <a:r>
              <a:rPr lang="lv-LV" sz="2800" dirty="0">
                <a:solidFill>
                  <a:srgbClr val="1C2120"/>
                </a:solidFill>
                <a:latin typeface="Poppins"/>
                <a:cs typeface="Poppins"/>
                <a:sym typeface="Poppins"/>
              </a:rPr>
              <a:t>12</a:t>
            </a:r>
            <a:r>
              <a:rPr lang="en-US" sz="2800" dirty="0">
                <a:solidFill>
                  <a:srgbClr val="1C2120"/>
                </a:solidFill>
                <a:latin typeface="Poppins"/>
                <a:cs typeface="Poppins"/>
                <a:sym typeface="Poppins"/>
              </a:rPr>
              <a:t>.0</a:t>
            </a:r>
            <a:r>
              <a:rPr lang="lv-LV" sz="2800" dirty="0">
                <a:solidFill>
                  <a:srgbClr val="1C2120"/>
                </a:solidFill>
                <a:latin typeface="Poppins"/>
                <a:cs typeface="Poppins"/>
                <a:sym typeface="Poppins"/>
              </a:rPr>
              <a:t>6</a:t>
            </a:r>
            <a:r>
              <a:rPr lang="en-US" sz="2800" dirty="0">
                <a:solidFill>
                  <a:srgbClr val="1C2120"/>
                </a:solidFill>
                <a:latin typeface="Poppins"/>
                <a:cs typeface="Poppins"/>
                <a:sym typeface="Poppins"/>
              </a:rPr>
              <a:t>.2025.</a:t>
            </a:r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CFB31D47-3E97-8B37-3CA2-E07167F5FC7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769074" y="-28454"/>
            <a:ext cx="2749851" cy="3972425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4BEC662-912D-42CB-A121-12373BE7A8D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Box 9">
            <a:extLst>
              <a:ext uri="{FF2B5EF4-FFF2-40B4-BE49-F238E27FC236}">
                <a16:creationId xmlns:a16="http://schemas.microsoft.com/office/drawing/2014/main" id="{4DAB9BD7-CDC1-4A0A-F59B-880E0B3A9D7C}"/>
              </a:ext>
            </a:extLst>
          </p:cNvPr>
          <p:cNvSpPr txBox="1"/>
          <p:nvPr/>
        </p:nvSpPr>
        <p:spPr>
          <a:xfrm>
            <a:off x="1828800" y="455676"/>
            <a:ext cx="8898472" cy="184665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lv-LV" sz="4000" b="1" noProof="0" dirty="0">
                <a:solidFill>
                  <a:srgbClr val="1C2120"/>
                </a:solidFill>
                <a:latin typeface="Poppins Bold"/>
                <a:ea typeface="Poppins Bold"/>
                <a:cs typeface="Poppins Bold"/>
                <a:sym typeface="Poppins Bold"/>
              </a:rPr>
              <a:t>Parādu </a:t>
            </a:r>
            <a:r>
              <a:rPr lang="lv-LV" sz="4000" b="1" noProof="0" dirty="0" err="1">
                <a:solidFill>
                  <a:srgbClr val="1C2120"/>
                </a:solidFill>
                <a:latin typeface="Poppins Bold"/>
                <a:ea typeface="Poppins Bold"/>
                <a:cs typeface="Poppins Bold"/>
                <a:sym typeface="Poppins Bold"/>
              </a:rPr>
              <a:t>ārpustiesas</a:t>
            </a:r>
            <a:r>
              <a:rPr lang="lv-LV" sz="4000" b="1" noProof="0" dirty="0">
                <a:solidFill>
                  <a:srgbClr val="1C2120"/>
                </a:solidFill>
                <a:latin typeface="Poppins Bold"/>
                <a:ea typeface="Poppins Bold"/>
                <a:cs typeface="Poppins Bold"/>
                <a:sym typeface="Poppins Bold"/>
              </a:rPr>
              <a:t> atgūšanas nozares galvenās tendences </a:t>
            </a:r>
            <a:r>
              <a:rPr lang="lv-LV" sz="4000" noProof="0" dirty="0">
                <a:solidFill>
                  <a:srgbClr val="1C2120"/>
                </a:solidFill>
                <a:latin typeface="Poppins" panose="00000500000000000000" pitchFamily="2" charset="-70"/>
                <a:ea typeface="Poppins Bold"/>
                <a:cs typeface="Poppins" panose="00000500000000000000" pitchFamily="2" charset="-70"/>
                <a:sym typeface="Poppins Bold"/>
              </a:rPr>
              <a:t>2024. gadā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5A7FAFD-BD6F-7058-FC24-6F8AEA59D6BA}"/>
              </a:ext>
            </a:extLst>
          </p:cNvPr>
          <p:cNvSpPr txBox="1"/>
          <p:nvPr/>
        </p:nvSpPr>
        <p:spPr>
          <a:xfrm>
            <a:off x="1295400" y="3162300"/>
            <a:ext cx="11049000" cy="64971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598"/>
              </a:spcAft>
              <a:buClr>
                <a:srgbClr val="000000"/>
              </a:buClr>
            </a:pPr>
            <a:r>
              <a:rPr lang="lv-LV" sz="2500" b="0" strike="noStrike" spc="-1" dirty="0">
                <a:solidFill>
                  <a:srgbClr val="000000"/>
                </a:solidFill>
                <a:latin typeface="Poppins" panose="00000500000000000000" pitchFamily="2" charset="-70"/>
                <a:ea typeface="SimSun"/>
                <a:cs typeface="Poppins" panose="00000500000000000000" pitchFamily="2" charset="-70"/>
              </a:rPr>
              <a:t>Licencēto komersantu skaits samazinājās līdz </a:t>
            </a:r>
            <a:r>
              <a:rPr lang="lv-LV" sz="2500" b="1" strike="noStrike" spc="-1" dirty="0">
                <a:solidFill>
                  <a:srgbClr val="000000"/>
                </a:solidFill>
                <a:latin typeface="Poppins" panose="00000500000000000000" pitchFamily="2" charset="-70"/>
                <a:ea typeface="SimSun"/>
                <a:cs typeface="Poppins" panose="00000500000000000000" pitchFamily="2" charset="-70"/>
              </a:rPr>
              <a:t>18</a:t>
            </a:r>
          </a:p>
          <a:p>
            <a:pPr algn="just">
              <a:lnSpc>
                <a:spcPct val="115000"/>
              </a:lnSpc>
              <a:spcAft>
                <a:spcPts val="598"/>
              </a:spcAft>
              <a:buClr>
                <a:srgbClr val="000000"/>
              </a:buClr>
            </a:pPr>
            <a:endParaRPr lang="lv-LV" sz="400" b="0" strike="noStrike" spc="-1" dirty="0">
              <a:solidFill>
                <a:srgbClr val="000000"/>
              </a:solidFill>
              <a:latin typeface="Poppins" panose="00000500000000000000" pitchFamily="2" charset="-70"/>
              <a:ea typeface="SimSun"/>
              <a:cs typeface="Poppins" panose="00000500000000000000" pitchFamily="2" charset="-70"/>
            </a:endParaRPr>
          </a:p>
          <a:p>
            <a:pPr algn="just">
              <a:lnSpc>
                <a:spcPct val="115000"/>
              </a:lnSpc>
              <a:spcAft>
                <a:spcPts val="598"/>
              </a:spcAft>
              <a:buClr>
                <a:srgbClr val="000000"/>
              </a:buClr>
            </a:pPr>
            <a:r>
              <a:rPr lang="lv-LV" sz="2500" dirty="0">
                <a:effectLst/>
                <a:latin typeface="Poppins" panose="00000500000000000000" pitchFamily="2" charset="-70"/>
                <a:ea typeface="SimSun" panose="02010600030101010101" pitchFamily="2" charset="-122"/>
                <a:cs typeface="Poppins" panose="00000500000000000000" pitchFamily="2" charset="-70"/>
              </a:rPr>
              <a:t>Pieauga patērētāju parādu portfeļa kopsumma, sasniedzot </a:t>
            </a:r>
            <a:r>
              <a:rPr lang="lv-LV" sz="2500" b="1" dirty="0">
                <a:effectLst/>
                <a:latin typeface="Poppins" panose="00000500000000000000" pitchFamily="2" charset="-70"/>
                <a:ea typeface="SimSun" panose="02010600030101010101" pitchFamily="2" charset="-122"/>
                <a:cs typeface="Poppins" panose="00000500000000000000" pitchFamily="2" charset="-70"/>
              </a:rPr>
              <a:t>1,774 mljrd. eiro</a:t>
            </a:r>
          </a:p>
          <a:p>
            <a:pPr algn="just">
              <a:lnSpc>
                <a:spcPct val="115000"/>
              </a:lnSpc>
              <a:spcAft>
                <a:spcPts val="598"/>
              </a:spcAft>
              <a:buClr>
                <a:srgbClr val="000000"/>
              </a:buClr>
            </a:pPr>
            <a:endParaRPr lang="lv-LV" sz="400" dirty="0">
              <a:effectLst/>
              <a:latin typeface="Poppins" panose="00000500000000000000" pitchFamily="2" charset="-70"/>
              <a:ea typeface="SimSun" panose="02010600030101010101" pitchFamily="2" charset="-122"/>
              <a:cs typeface="Poppins" panose="00000500000000000000" pitchFamily="2" charset="-70"/>
            </a:endParaRPr>
          </a:p>
          <a:p>
            <a:pPr algn="just">
              <a:lnSpc>
                <a:spcPct val="115000"/>
              </a:lnSpc>
              <a:spcAft>
                <a:spcPts val="598"/>
              </a:spcAft>
              <a:buClr>
                <a:srgbClr val="000000"/>
              </a:buClr>
            </a:pPr>
            <a:r>
              <a:rPr lang="lv-LV" sz="2500" dirty="0">
                <a:latin typeface="Poppins" panose="00000500000000000000" pitchFamily="2" charset="-70"/>
                <a:ea typeface="SimSun" panose="02010600030101010101" pitchFamily="2" charset="-122"/>
                <a:cs typeface="Poppins" panose="00000500000000000000" pitchFamily="2" charset="-70"/>
              </a:rPr>
              <a:t>K</a:t>
            </a:r>
            <a:r>
              <a:rPr lang="lv-LV" sz="2500" dirty="0">
                <a:effectLst/>
                <a:latin typeface="Poppins" panose="00000500000000000000" pitchFamily="2" charset="-70"/>
                <a:ea typeface="SimSun" panose="02010600030101010101" pitchFamily="2" charset="-122"/>
                <a:cs typeface="Poppins" panose="00000500000000000000" pitchFamily="2" charset="-70"/>
              </a:rPr>
              <a:t>opējais patērētāju lietu skaits parādu portfelī pieauga līdz </a:t>
            </a:r>
            <a:r>
              <a:rPr lang="lv-LV" sz="2500" b="1" dirty="0">
                <a:effectLst/>
                <a:latin typeface="Poppins" panose="00000500000000000000" pitchFamily="2" charset="-70"/>
                <a:ea typeface="SimSun" panose="02010600030101010101" pitchFamily="2" charset="-122"/>
                <a:cs typeface="Poppins" panose="00000500000000000000" pitchFamily="2" charset="-70"/>
              </a:rPr>
              <a:t>1 365 808 </a:t>
            </a:r>
            <a:r>
              <a:rPr lang="lv-LV" sz="2500" dirty="0">
                <a:effectLst/>
                <a:latin typeface="Poppins" panose="00000500000000000000" pitchFamily="2" charset="-70"/>
                <a:ea typeface="SimSun" panose="02010600030101010101" pitchFamily="2" charset="-122"/>
                <a:cs typeface="Poppins" panose="00000500000000000000" pitchFamily="2" charset="-70"/>
              </a:rPr>
              <a:t>patērētāju parādu lietām (+12,75%; +154 413 lietas/2023)</a:t>
            </a:r>
          </a:p>
          <a:p>
            <a:pPr algn="just">
              <a:lnSpc>
                <a:spcPct val="115000"/>
              </a:lnSpc>
              <a:spcAft>
                <a:spcPts val="598"/>
              </a:spcAft>
              <a:buClr>
                <a:srgbClr val="000000"/>
              </a:buClr>
            </a:pPr>
            <a:endParaRPr lang="lv-LV" sz="400" dirty="0">
              <a:effectLst/>
              <a:latin typeface="Poppins" panose="00000500000000000000" pitchFamily="2" charset="-70"/>
              <a:ea typeface="SimSun" panose="02010600030101010101" pitchFamily="2" charset="-122"/>
              <a:cs typeface="Poppins" panose="00000500000000000000" pitchFamily="2" charset="-70"/>
            </a:endParaRPr>
          </a:p>
          <a:p>
            <a:pPr algn="just">
              <a:lnSpc>
                <a:spcPct val="115000"/>
              </a:lnSpc>
              <a:spcAft>
                <a:spcPts val="598"/>
              </a:spcAft>
              <a:buClr>
                <a:srgbClr val="000000"/>
              </a:buClr>
            </a:pPr>
            <a:r>
              <a:rPr lang="lv-LV" sz="2500" spc="-1" dirty="0">
                <a:solidFill>
                  <a:srgbClr val="000000"/>
                </a:solidFill>
                <a:latin typeface="Poppins" panose="00000500000000000000" pitchFamily="2" charset="-70"/>
                <a:ea typeface="SimSun"/>
                <a:cs typeface="Poppins" panose="00000500000000000000" pitchFamily="2" charset="-70"/>
              </a:rPr>
              <a:t>Ievērojams no jauna nodoto lietu skaita samazinājums - pārskata gadā no jauna nodotas </a:t>
            </a:r>
            <a:r>
              <a:rPr lang="lv-LV" sz="2500" b="1" spc="-1" dirty="0">
                <a:solidFill>
                  <a:srgbClr val="000000"/>
                </a:solidFill>
                <a:latin typeface="Poppins" panose="00000500000000000000" pitchFamily="2" charset="-70"/>
                <a:ea typeface="SimSun"/>
                <a:cs typeface="Poppins" panose="00000500000000000000" pitchFamily="2" charset="-70"/>
              </a:rPr>
              <a:t>311 517 </a:t>
            </a:r>
            <a:r>
              <a:rPr lang="lv-LV" sz="2500" spc="-1" dirty="0">
                <a:solidFill>
                  <a:srgbClr val="000000"/>
                </a:solidFill>
                <a:latin typeface="Poppins" panose="00000500000000000000" pitchFamily="2" charset="-70"/>
                <a:ea typeface="SimSun"/>
                <a:cs typeface="Poppins" panose="00000500000000000000" pitchFamily="2" charset="-70"/>
              </a:rPr>
              <a:t>parādu atgūšanas lietas, kas ir par </a:t>
            </a:r>
            <a:r>
              <a:rPr lang="lv-LV" sz="2500" spc="-1" dirty="0">
                <a:solidFill>
                  <a:srgbClr val="FF0000"/>
                </a:solidFill>
                <a:latin typeface="Poppins" panose="00000500000000000000" pitchFamily="2" charset="-70"/>
                <a:ea typeface="SimSun"/>
                <a:cs typeface="Poppins" panose="00000500000000000000" pitchFamily="2" charset="-70"/>
              </a:rPr>
              <a:t>25,37 %</a:t>
            </a:r>
            <a:r>
              <a:rPr lang="lv-LV" sz="2500" spc="-1" dirty="0">
                <a:solidFill>
                  <a:srgbClr val="000000"/>
                </a:solidFill>
                <a:latin typeface="Poppins" panose="00000500000000000000" pitchFamily="2" charset="-70"/>
                <a:ea typeface="SimSun"/>
                <a:cs typeface="Poppins" panose="00000500000000000000" pitchFamily="2" charset="-70"/>
              </a:rPr>
              <a:t> mazāk nekā 2023. gadā, kad tika nodotas </a:t>
            </a:r>
            <a:r>
              <a:rPr lang="lv-LV" sz="2500" b="1" spc="-1" dirty="0">
                <a:solidFill>
                  <a:srgbClr val="000000"/>
                </a:solidFill>
                <a:latin typeface="Poppins" panose="00000500000000000000" pitchFamily="2" charset="-70"/>
                <a:ea typeface="SimSun"/>
                <a:cs typeface="Poppins" panose="00000500000000000000" pitchFamily="2" charset="-70"/>
              </a:rPr>
              <a:t>417 412 </a:t>
            </a:r>
            <a:r>
              <a:rPr lang="lv-LV" sz="2500" spc="-1" dirty="0">
                <a:solidFill>
                  <a:srgbClr val="000000"/>
                </a:solidFill>
                <a:latin typeface="Poppins" panose="00000500000000000000" pitchFamily="2" charset="-70"/>
                <a:ea typeface="SimSun"/>
                <a:cs typeface="Poppins" panose="00000500000000000000" pitchFamily="2" charset="-70"/>
              </a:rPr>
              <a:t>jaunas parādu lietas. Cita starpā no kredītiestādēm nodoto parādu lietu skaits (attiecībā pret attiecīgo nozari) krities par </a:t>
            </a:r>
            <a:r>
              <a:rPr lang="lv-LV" sz="2500" spc="-1" dirty="0">
                <a:solidFill>
                  <a:srgbClr val="FF0000"/>
                </a:solidFill>
                <a:latin typeface="Poppins" panose="00000500000000000000" pitchFamily="2" charset="-70"/>
                <a:ea typeface="SimSun"/>
                <a:cs typeface="Poppins" panose="00000500000000000000" pitchFamily="2" charset="-70"/>
              </a:rPr>
              <a:t>84,40%</a:t>
            </a:r>
            <a:r>
              <a:rPr lang="lv-LV" sz="2500" spc="-1" dirty="0">
                <a:solidFill>
                  <a:srgbClr val="000000"/>
                </a:solidFill>
                <a:latin typeface="Poppins" panose="00000500000000000000" pitchFamily="2" charset="-70"/>
                <a:ea typeface="SimSun"/>
                <a:cs typeface="Poppins" panose="00000500000000000000" pitchFamily="2" charset="-70"/>
              </a:rPr>
              <a:t>, līdztekus par </a:t>
            </a:r>
            <a:r>
              <a:rPr lang="lv-LV" sz="2500" spc="-1" dirty="0">
                <a:solidFill>
                  <a:srgbClr val="FF0000"/>
                </a:solidFill>
                <a:latin typeface="Poppins" panose="00000500000000000000" pitchFamily="2" charset="-70"/>
                <a:ea typeface="SimSun"/>
                <a:cs typeface="Poppins" panose="00000500000000000000" pitchFamily="2" charset="-70"/>
              </a:rPr>
              <a:t>89,62 %</a:t>
            </a:r>
            <a:r>
              <a:rPr lang="lv-LV" sz="2500" spc="-1" dirty="0">
                <a:solidFill>
                  <a:srgbClr val="000000"/>
                </a:solidFill>
                <a:latin typeface="Poppins" panose="00000500000000000000" pitchFamily="2" charset="-70"/>
                <a:ea typeface="SimSun"/>
                <a:cs typeface="Poppins" panose="00000500000000000000" pitchFamily="2" charset="-70"/>
              </a:rPr>
              <a:t> sarukusi no kredītiestādēm no jauna nodotā kopējā parādu portfeļa summa (no 172,662 milj. eiro 2023. gadā līdz 17,925 milj. eiro pārskata gadā)</a:t>
            </a:r>
            <a:endParaRPr lang="lv-LV" sz="2500" dirty="0">
              <a:latin typeface="Poppins" panose="00000500000000000000" pitchFamily="2" charset="-70"/>
              <a:ea typeface="SimSun" panose="02010600030101010101" pitchFamily="2" charset="-122"/>
              <a:cs typeface="Poppins" panose="00000500000000000000" pitchFamily="2" charset="-70"/>
            </a:endParaRPr>
          </a:p>
        </p:txBody>
      </p:sp>
      <p:grpSp>
        <p:nvGrpSpPr>
          <p:cNvPr id="12" name="Group 3">
            <a:extLst>
              <a:ext uri="{FF2B5EF4-FFF2-40B4-BE49-F238E27FC236}">
                <a16:creationId xmlns:a16="http://schemas.microsoft.com/office/drawing/2014/main" id="{821917DB-98B9-0794-E701-369D174D3021}"/>
              </a:ext>
            </a:extLst>
          </p:cNvPr>
          <p:cNvGrpSpPr/>
          <p:nvPr/>
        </p:nvGrpSpPr>
        <p:grpSpPr>
          <a:xfrm>
            <a:off x="641313" y="3286004"/>
            <a:ext cx="264780" cy="264780"/>
            <a:chOff x="0" y="0"/>
            <a:chExt cx="812800" cy="812800"/>
          </a:xfrm>
        </p:grpSpPr>
        <p:sp>
          <p:nvSpPr>
            <p:cNvPr id="13" name="Freeform 4">
              <a:extLst>
                <a:ext uri="{FF2B5EF4-FFF2-40B4-BE49-F238E27FC236}">
                  <a16:creationId xmlns:a16="http://schemas.microsoft.com/office/drawing/2014/main" id="{1B2DAEBC-0635-F004-A27F-31F105CD1282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AAD7D4"/>
            </a:solidFill>
          </p:spPr>
          <p:txBody>
            <a:bodyPr/>
            <a:lstStyle/>
            <a:p>
              <a:endParaRPr lang="lv-LV"/>
            </a:p>
          </p:txBody>
        </p:sp>
        <p:sp>
          <p:nvSpPr>
            <p:cNvPr id="17" name="TextBox 5">
              <a:extLst>
                <a:ext uri="{FF2B5EF4-FFF2-40B4-BE49-F238E27FC236}">
                  <a16:creationId xmlns:a16="http://schemas.microsoft.com/office/drawing/2014/main" id="{0E93A1C7-C033-7CFD-641B-729B7B95C98A}"/>
                </a:ext>
              </a:extLst>
            </p:cNvPr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8" name="Group 3">
            <a:extLst>
              <a:ext uri="{FF2B5EF4-FFF2-40B4-BE49-F238E27FC236}">
                <a16:creationId xmlns:a16="http://schemas.microsoft.com/office/drawing/2014/main" id="{D49187C8-CCBB-1567-68EA-4CF456C83EC4}"/>
              </a:ext>
            </a:extLst>
          </p:cNvPr>
          <p:cNvGrpSpPr/>
          <p:nvPr/>
        </p:nvGrpSpPr>
        <p:grpSpPr>
          <a:xfrm>
            <a:off x="641313" y="3924300"/>
            <a:ext cx="264780" cy="264780"/>
            <a:chOff x="0" y="0"/>
            <a:chExt cx="812800" cy="812800"/>
          </a:xfrm>
        </p:grpSpPr>
        <p:sp>
          <p:nvSpPr>
            <p:cNvPr id="19" name="Freeform 4">
              <a:extLst>
                <a:ext uri="{FF2B5EF4-FFF2-40B4-BE49-F238E27FC236}">
                  <a16:creationId xmlns:a16="http://schemas.microsoft.com/office/drawing/2014/main" id="{5B9017AC-BC7F-F0C7-D2F3-CAD41401FD97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AAD7D4"/>
            </a:solidFill>
          </p:spPr>
          <p:txBody>
            <a:bodyPr/>
            <a:lstStyle/>
            <a:p>
              <a:endParaRPr lang="lv-LV"/>
            </a:p>
          </p:txBody>
        </p:sp>
        <p:sp>
          <p:nvSpPr>
            <p:cNvPr id="20" name="TextBox 5">
              <a:extLst>
                <a:ext uri="{FF2B5EF4-FFF2-40B4-BE49-F238E27FC236}">
                  <a16:creationId xmlns:a16="http://schemas.microsoft.com/office/drawing/2014/main" id="{D9024E54-524F-DF03-D0D2-6617A63A6278}"/>
                </a:ext>
              </a:extLst>
            </p:cNvPr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21" name="Group 3">
            <a:extLst>
              <a:ext uri="{FF2B5EF4-FFF2-40B4-BE49-F238E27FC236}">
                <a16:creationId xmlns:a16="http://schemas.microsoft.com/office/drawing/2014/main" id="{D2E67C04-BD2B-798F-D8D1-24869746F497}"/>
              </a:ext>
            </a:extLst>
          </p:cNvPr>
          <p:cNvGrpSpPr/>
          <p:nvPr/>
        </p:nvGrpSpPr>
        <p:grpSpPr>
          <a:xfrm>
            <a:off x="641313" y="5053716"/>
            <a:ext cx="264780" cy="264780"/>
            <a:chOff x="0" y="0"/>
            <a:chExt cx="812800" cy="812800"/>
          </a:xfrm>
        </p:grpSpPr>
        <p:sp>
          <p:nvSpPr>
            <p:cNvPr id="22" name="Freeform 4">
              <a:extLst>
                <a:ext uri="{FF2B5EF4-FFF2-40B4-BE49-F238E27FC236}">
                  <a16:creationId xmlns:a16="http://schemas.microsoft.com/office/drawing/2014/main" id="{73B753FA-0468-AE9F-612F-B76070DA8341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AAD7D4"/>
            </a:solidFill>
          </p:spPr>
          <p:txBody>
            <a:bodyPr/>
            <a:lstStyle/>
            <a:p>
              <a:endParaRPr lang="lv-LV"/>
            </a:p>
          </p:txBody>
        </p:sp>
        <p:sp>
          <p:nvSpPr>
            <p:cNvPr id="25" name="TextBox 5">
              <a:extLst>
                <a:ext uri="{FF2B5EF4-FFF2-40B4-BE49-F238E27FC236}">
                  <a16:creationId xmlns:a16="http://schemas.microsoft.com/office/drawing/2014/main" id="{BE6E70ED-FB9F-B536-9555-BB6BE01713BD}"/>
                </a:ext>
              </a:extLst>
            </p:cNvPr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31" name="Group 3">
            <a:extLst>
              <a:ext uri="{FF2B5EF4-FFF2-40B4-BE49-F238E27FC236}">
                <a16:creationId xmlns:a16="http://schemas.microsoft.com/office/drawing/2014/main" id="{93E06AC3-8DD7-453A-9BBD-D4EA901DB55D}"/>
              </a:ext>
            </a:extLst>
          </p:cNvPr>
          <p:cNvGrpSpPr/>
          <p:nvPr/>
        </p:nvGrpSpPr>
        <p:grpSpPr>
          <a:xfrm>
            <a:off x="641313" y="6175282"/>
            <a:ext cx="264780" cy="264780"/>
            <a:chOff x="0" y="0"/>
            <a:chExt cx="812800" cy="812800"/>
          </a:xfrm>
        </p:grpSpPr>
        <p:sp>
          <p:nvSpPr>
            <p:cNvPr id="32" name="Freeform 4">
              <a:extLst>
                <a:ext uri="{FF2B5EF4-FFF2-40B4-BE49-F238E27FC236}">
                  <a16:creationId xmlns:a16="http://schemas.microsoft.com/office/drawing/2014/main" id="{5FFC681A-69E0-6C23-C024-B2E9FD486D7B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AAD7D4"/>
            </a:solidFill>
          </p:spPr>
          <p:txBody>
            <a:bodyPr/>
            <a:lstStyle/>
            <a:p>
              <a:endParaRPr lang="lv-LV"/>
            </a:p>
          </p:txBody>
        </p:sp>
        <p:sp>
          <p:nvSpPr>
            <p:cNvPr id="33" name="TextBox 5">
              <a:extLst>
                <a:ext uri="{FF2B5EF4-FFF2-40B4-BE49-F238E27FC236}">
                  <a16:creationId xmlns:a16="http://schemas.microsoft.com/office/drawing/2014/main" id="{7C596142-2016-A6E7-B4CC-CF166D25A888}"/>
                </a:ext>
              </a:extLst>
            </p:cNvPr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pic>
        <p:nvPicPr>
          <p:cNvPr id="4" name="Picture 3">
            <a:extLst>
              <a:ext uri="{FF2B5EF4-FFF2-40B4-BE49-F238E27FC236}">
                <a16:creationId xmlns:a16="http://schemas.microsoft.com/office/drawing/2014/main" id="{D2F0F46A-FDF5-5E18-A1B8-A4557BE2E4B3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35000"/>
          </a:blip>
          <a:srcRect l="3389" r="15261"/>
          <a:stretch/>
        </p:blipFill>
        <p:spPr>
          <a:xfrm flipH="1">
            <a:off x="12801600" y="0"/>
            <a:ext cx="5486400" cy="102769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574265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853A2E5-0320-03AE-C495-F1CC7195E0B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FBCC7536-5B60-4DB7-076E-75BABAF1CD96}"/>
              </a:ext>
            </a:extLst>
          </p:cNvPr>
          <p:cNvSpPr txBox="1"/>
          <p:nvPr/>
        </p:nvSpPr>
        <p:spPr>
          <a:xfrm>
            <a:off x="1295400" y="3162300"/>
            <a:ext cx="10972800" cy="62139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598"/>
              </a:spcAft>
              <a:buClr>
                <a:srgbClr val="000000"/>
              </a:buClr>
            </a:pPr>
            <a:r>
              <a:rPr lang="lv-LV" sz="2500" b="0" strike="noStrike" spc="-1" dirty="0">
                <a:solidFill>
                  <a:srgbClr val="000000"/>
                </a:solidFill>
                <a:latin typeface="Poppins" panose="00000500000000000000" pitchFamily="2" charset="-70"/>
                <a:ea typeface="SimSun"/>
                <a:cs typeface="Poppins" panose="00000500000000000000" pitchFamily="2" charset="-70"/>
              </a:rPr>
              <a:t>Ievērojami samazinājās no jauna nodoto lietu parādu kopsumma vairākās nozarēs, kopumā sasniedzot </a:t>
            </a:r>
            <a:r>
              <a:rPr lang="lv-LV" sz="2500" b="1" strike="noStrike" spc="-1" dirty="0">
                <a:solidFill>
                  <a:srgbClr val="000000"/>
                </a:solidFill>
                <a:latin typeface="Poppins" panose="00000500000000000000" pitchFamily="2" charset="-70"/>
                <a:ea typeface="SimSun"/>
                <a:cs typeface="Poppins" panose="00000500000000000000" pitchFamily="2" charset="-70"/>
              </a:rPr>
              <a:t>195,978</a:t>
            </a:r>
            <a:r>
              <a:rPr lang="lv-LV" sz="2500" b="0" strike="noStrike" spc="-1" dirty="0">
                <a:solidFill>
                  <a:srgbClr val="000000"/>
                </a:solidFill>
                <a:latin typeface="Poppins" panose="00000500000000000000" pitchFamily="2" charset="-70"/>
                <a:ea typeface="SimSun"/>
                <a:cs typeface="Poppins" panose="00000500000000000000" pitchFamily="2" charset="-70"/>
              </a:rPr>
              <a:t> </a:t>
            </a:r>
            <a:r>
              <a:rPr lang="lv-LV" sz="2500" b="1" strike="noStrike" spc="-1" dirty="0">
                <a:solidFill>
                  <a:srgbClr val="000000"/>
                </a:solidFill>
                <a:latin typeface="Poppins" panose="00000500000000000000" pitchFamily="2" charset="-70"/>
                <a:ea typeface="SimSun"/>
                <a:cs typeface="Poppins" panose="00000500000000000000" pitchFamily="2" charset="-70"/>
              </a:rPr>
              <a:t>milj</a:t>
            </a:r>
            <a:r>
              <a:rPr lang="lv-LV" sz="2500" b="0" strike="noStrike" spc="-1" dirty="0">
                <a:solidFill>
                  <a:srgbClr val="000000"/>
                </a:solidFill>
                <a:latin typeface="Poppins" panose="00000500000000000000" pitchFamily="2" charset="-70"/>
                <a:ea typeface="SimSun"/>
                <a:cs typeface="Poppins" panose="00000500000000000000" pitchFamily="2" charset="-70"/>
              </a:rPr>
              <a:t>. eiro pret     </a:t>
            </a:r>
            <a:r>
              <a:rPr lang="lv-LV" sz="2500" b="1" strike="noStrike" spc="-1" dirty="0">
                <a:solidFill>
                  <a:srgbClr val="000000"/>
                </a:solidFill>
                <a:latin typeface="Poppins" panose="00000500000000000000" pitchFamily="2" charset="-70"/>
                <a:ea typeface="SimSun"/>
                <a:cs typeface="Poppins" panose="00000500000000000000" pitchFamily="2" charset="-70"/>
              </a:rPr>
              <a:t>429,157</a:t>
            </a:r>
            <a:r>
              <a:rPr lang="lv-LV" sz="2500" b="0" strike="noStrike" spc="-1" dirty="0">
                <a:solidFill>
                  <a:srgbClr val="000000"/>
                </a:solidFill>
                <a:latin typeface="Poppins" panose="00000500000000000000" pitchFamily="2" charset="-70"/>
                <a:ea typeface="SimSun"/>
                <a:cs typeface="Poppins" panose="00000500000000000000" pitchFamily="2" charset="-70"/>
              </a:rPr>
              <a:t> </a:t>
            </a:r>
            <a:r>
              <a:rPr lang="lv-LV" sz="2500" b="1" strike="noStrike" spc="-1" dirty="0">
                <a:solidFill>
                  <a:srgbClr val="000000"/>
                </a:solidFill>
                <a:latin typeface="Poppins" panose="00000500000000000000" pitchFamily="2" charset="-70"/>
                <a:ea typeface="SimSun"/>
                <a:cs typeface="Poppins" panose="00000500000000000000" pitchFamily="2" charset="-70"/>
              </a:rPr>
              <a:t>milj</a:t>
            </a:r>
            <a:r>
              <a:rPr lang="lv-LV" sz="2500" b="0" strike="noStrike" spc="-1" dirty="0">
                <a:solidFill>
                  <a:srgbClr val="000000"/>
                </a:solidFill>
                <a:latin typeface="Poppins" panose="00000500000000000000" pitchFamily="2" charset="-70"/>
                <a:ea typeface="SimSun"/>
                <a:cs typeface="Poppins" panose="00000500000000000000" pitchFamily="2" charset="-70"/>
              </a:rPr>
              <a:t>. eiro 2023. gadā jeb par </a:t>
            </a:r>
            <a:r>
              <a:rPr lang="lv-LV" sz="2500" b="1" strike="noStrike" spc="-1" dirty="0">
                <a:solidFill>
                  <a:srgbClr val="000000"/>
                </a:solidFill>
                <a:latin typeface="Poppins" panose="00000500000000000000" pitchFamily="2" charset="-70"/>
                <a:ea typeface="SimSun"/>
                <a:cs typeface="Poppins" panose="00000500000000000000" pitchFamily="2" charset="-70"/>
              </a:rPr>
              <a:t>233,179</a:t>
            </a:r>
            <a:r>
              <a:rPr lang="lv-LV" sz="2500" b="0" strike="noStrike" spc="-1" dirty="0">
                <a:solidFill>
                  <a:srgbClr val="000000"/>
                </a:solidFill>
                <a:latin typeface="Poppins" panose="00000500000000000000" pitchFamily="2" charset="-70"/>
                <a:ea typeface="SimSun"/>
                <a:cs typeface="Poppins" panose="00000500000000000000" pitchFamily="2" charset="-70"/>
              </a:rPr>
              <a:t> </a:t>
            </a:r>
            <a:r>
              <a:rPr lang="lv-LV" sz="2500" b="1" strike="noStrike" spc="-1" dirty="0">
                <a:solidFill>
                  <a:srgbClr val="000000"/>
                </a:solidFill>
                <a:latin typeface="Poppins" panose="00000500000000000000" pitchFamily="2" charset="-70"/>
                <a:ea typeface="SimSun"/>
                <a:cs typeface="Poppins" panose="00000500000000000000" pitchFamily="2" charset="-70"/>
              </a:rPr>
              <a:t>milj</a:t>
            </a:r>
            <a:r>
              <a:rPr lang="lv-LV" sz="2500" b="0" strike="noStrike" spc="-1" dirty="0">
                <a:solidFill>
                  <a:srgbClr val="000000"/>
                </a:solidFill>
                <a:latin typeface="Poppins" panose="00000500000000000000" pitchFamily="2" charset="-70"/>
                <a:ea typeface="SimSun"/>
                <a:cs typeface="Poppins" panose="00000500000000000000" pitchFamily="2" charset="-70"/>
              </a:rPr>
              <a:t>. eiro mazāk nekā pērnā gadā</a:t>
            </a:r>
          </a:p>
          <a:p>
            <a:pPr algn="just">
              <a:lnSpc>
                <a:spcPct val="115000"/>
              </a:lnSpc>
              <a:spcAft>
                <a:spcPts val="598"/>
              </a:spcAft>
              <a:buClr>
                <a:srgbClr val="000000"/>
              </a:buClr>
            </a:pPr>
            <a:endParaRPr lang="lv-LV" sz="700" b="0" strike="noStrike" spc="-1" dirty="0">
              <a:solidFill>
                <a:srgbClr val="000000"/>
              </a:solidFill>
              <a:latin typeface="Poppins" panose="00000500000000000000" pitchFamily="2" charset="-70"/>
              <a:ea typeface="SimSun"/>
              <a:cs typeface="Poppins" panose="00000500000000000000" pitchFamily="2" charset="-70"/>
            </a:endParaRPr>
          </a:p>
          <a:p>
            <a:pPr algn="just">
              <a:lnSpc>
                <a:spcPct val="115000"/>
              </a:lnSpc>
              <a:spcAft>
                <a:spcPts val="598"/>
              </a:spcAft>
              <a:buClr>
                <a:srgbClr val="000000"/>
              </a:buClr>
            </a:pPr>
            <a:r>
              <a:rPr lang="lv-LV" sz="2500" b="0" strike="noStrike" spc="-1" dirty="0">
                <a:solidFill>
                  <a:srgbClr val="000000"/>
                </a:solidFill>
                <a:latin typeface="Poppins" panose="00000500000000000000" pitchFamily="2" charset="-70"/>
                <a:ea typeface="SimSun"/>
                <a:cs typeface="Poppins" panose="00000500000000000000" pitchFamily="2" charset="-70"/>
              </a:rPr>
              <a:t>No parādu atgūšanai no jauna nodoto lietu kopējā skaita vislielāko summu veidoja no patērētāju kreditēšanas (</a:t>
            </a:r>
            <a:r>
              <a:rPr lang="lv-LV" sz="2500" b="0" strike="noStrike" spc="-1" dirty="0" err="1">
                <a:solidFill>
                  <a:srgbClr val="000000"/>
                </a:solidFill>
                <a:latin typeface="Poppins" panose="00000500000000000000" pitchFamily="2" charset="-70"/>
                <a:ea typeface="SimSun"/>
                <a:cs typeface="Poppins" panose="00000500000000000000" pitchFamily="2" charset="-70"/>
              </a:rPr>
              <a:t>nebanku</a:t>
            </a:r>
            <a:r>
              <a:rPr lang="lv-LV" sz="2500" b="0" strike="noStrike" spc="-1" dirty="0">
                <a:solidFill>
                  <a:srgbClr val="000000"/>
                </a:solidFill>
                <a:latin typeface="Poppins" panose="00000500000000000000" pitchFamily="2" charset="-70"/>
                <a:ea typeface="SimSun"/>
                <a:cs typeface="Poppins" panose="00000500000000000000" pitchFamily="2" charset="-70"/>
              </a:rPr>
              <a:t>) nozares nodotās lietas, sasniedzot </a:t>
            </a:r>
            <a:r>
              <a:rPr lang="lv-LV" sz="2500" b="1" strike="noStrike" spc="-1" dirty="0">
                <a:solidFill>
                  <a:srgbClr val="000000"/>
                </a:solidFill>
                <a:latin typeface="Poppins" panose="00000500000000000000" pitchFamily="2" charset="-70"/>
                <a:ea typeface="SimSun"/>
                <a:cs typeface="Poppins" panose="00000500000000000000" pitchFamily="2" charset="-70"/>
              </a:rPr>
              <a:t>133,998</a:t>
            </a:r>
            <a:r>
              <a:rPr lang="lv-LV" sz="2500" b="0" strike="noStrike" spc="-1" dirty="0">
                <a:solidFill>
                  <a:srgbClr val="000000"/>
                </a:solidFill>
                <a:latin typeface="Poppins" panose="00000500000000000000" pitchFamily="2" charset="-70"/>
                <a:ea typeface="SimSun"/>
                <a:cs typeface="Poppins" panose="00000500000000000000" pitchFamily="2" charset="-70"/>
              </a:rPr>
              <a:t> </a:t>
            </a:r>
            <a:r>
              <a:rPr lang="lv-LV" sz="2500" b="1" strike="noStrike" spc="-1" dirty="0">
                <a:solidFill>
                  <a:srgbClr val="000000"/>
                </a:solidFill>
                <a:latin typeface="Poppins" panose="00000500000000000000" pitchFamily="2" charset="-70"/>
                <a:ea typeface="SimSun"/>
                <a:cs typeface="Poppins" panose="00000500000000000000" pitchFamily="2" charset="-70"/>
              </a:rPr>
              <a:t>milj</a:t>
            </a:r>
            <a:r>
              <a:rPr lang="lv-LV" sz="2500" b="0" strike="noStrike" spc="-1" dirty="0">
                <a:solidFill>
                  <a:srgbClr val="000000"/>
                </a:solidFill>
                <a:latin typeface="Poppins" panose="00000500000000000000" pitchFamily="2" charset="-70"/>
                <a:ea typeface="SimSun"/>
                <a:cs typeface="Poppins" panose="00000500000000000000" pitchFamily="2" charset="-70"/>
              </a:rPr>
              <a:t>. eiro, lai gan tas ir par    </a:t>
            </a:r>
            <a:r>
              <a:rPr lang="lv-LV" sz="2500" b="1" strike="noStrike" spc="-1" dirty="0">
                <a:solidFill>
                  <a:srgbClr val="000000"/>
                </a:solidFill>
                <a:latin typeface="Poppins" panose="00000500000000000000" pitchFamily="2" charset="-70"/>
                <a:ea typeface="SimSun"/>
                <a:cs typeface="Poppins" panose="00000500000000000000" pitchFamily="2" charset="-70"/>
              </a:rPr>
              <a:t>59,810 milj</a:t>
            </a:r>
            <a:r>
              <a:rPr lang="lv-LV" sz="2500" b="0" strike="noStrike" spc="-1" dirty="0">
                <a:solidFill>
                  <a:srgbClr val="000000"/>
                </a:solidFill>
                <a:latin typeface="Poppins" panose="00000500000000000000" pitchFamily="2" charset="-70"/>
                <a:ea typeface="SimSun"/>
                <a:cs typeface="Poppins" panose="00000500000000000000" pitchFamily="2" charset="-70"/>
              </a:rPr>
              <a:t>. eiro mazāk nekā pērn</a:t>
            </a:r>
          </a:p>
          <a:p>
            <a:pPr algn="just">
              <a:lnSpc>
                <a:spcPct val="115000"/>
              </a:lnSpc>
              <a:spcAft>
                <a:spcPts val="598"/>
              </a:spcAft>
              <a:buClr>
                <a:srgbClr val="000000"/>
              </a:buClr>
            </a:pPr>
            <a:endParaRPr lang="lv-LV" sz="700" b="0" strike="noStrike" spc="-1" dirty="0">
              <a:solidFill>
                <a:srgbClr val="000000"/>
              </a:solidFill>
              <a:latin typeface="Poppins" panose="00000500000000000000" pitchFamily="2" charset="-70"/>
              <a:ea typeface="SimSun"/>
              <a:cs typeface="Poppins" panose="00000500000000000000" pitchFamily="2" charset="-70"/>
            </a:endParaRPr>
          </a:p>
          <a:p>
            <a:pPr algn="just">
              <a:lnSpc>
                <a:spcPct val="115000"/>
              </a:lnSpc>
              <a:spcAft>
                <a:spcPts val="598"/>
              </a:spcAft>
              <a:buClr>
                <a:srgbClr val="000000"/>
              </a:buClr>
            </a:pPr>
            <a:r>
              <a:rPr lang="lv-LV" sz="2500" b="0" strike="noStrike" spc="-1" dirty="0">
                <a:solidFill>
                  <a:srgbClr val="000000"/>
                </a:solidFill>
                <a:latin typeface="Poppins" panose="00000500000000000000" pitchFamily="2" charset="-70"/>
                <a:ea typeface="SimSun"/>
                <a:cs typeface="Poppins" panose="00000500000000000000" pitchFamily="2" charset="-70"/>
              </a:rPr>
              <a:t>Ievērojami samazinājusies atgūto parādu kopsumma, sasniedzot </a:t>
            </a:r>
            <a:r>
              <a:rPr lang="lv-LV" sz="2500" b="1" strike="noStrike" spc="-1" dirty="0">
                <a:solidFill>
                  <a:srgbClr val="000000"/>
                </a:solidFill>
                <a:latin typeface="Poppins" panose="00000500000000000000" pitchFamily="2" charset="-70"/>
                <a:ea typeface="SimSun"/>
                <a:cs typeface="Poppins" panose="00000500000000000000" pitchFamily="2" charset="-70"/>
              </a:rPr>
              <a:t>154,309</a:t>
            </a:r>
            <a:r>
              <a:rPr lang="lv-LV" sz="2500" b="0" strike="noStrike" spc="-1" dirty="0">
                <a:solidFill>
                  <a:srgbClr val="000000"/>
                </a:solidFill>
                <a:latin typeface="Poppins" panose="00000500000000000000" pitchFamily="2" charset="-70"/>
                <a:ea typeface="SimSun"/>
                <a:cs typeface="Poppins" panose="00000500000000000000" pitchFamily="2" charset="-70"/>
              </a:rPr>
              <a:t> </a:t>
            </a:r>
            <a:r>
              <a:rPr lang="lv-LV" sz="2500" b="1" strike="noStrike" spc="-1" dirty="0">
                <a:solidFill>
                  <a:srgbClr val="000000"/>
                </a:solidFill>
                <a:latin typeface="Poppins" panose="00000500000000000000" pitchFamily="2" charset="-70"/>
                <a:ea typeface="SimSun"/>
                <a:cs typeface="Poppins" panose="00000500000000000000" pitchFamily="2" charset="-70"/>
              </a:rPr>
              <a:t>milj</a:t>
            </a:r>
            <a:r>
              <a:rPr lang="lv-LV" sz="2500" b="0" strike="noStrike" spc="-1" dirty="0">
                <a:solidFill>
                  <a:srgbClr val="000000"/>
                </a:solidFill>
                <a:latin typeface="Poppins" panose="00000500000000000000" pitchFamily="2" charset="-70"/>
                <a:ea typeface="SimSun"/>
                <a:cs typeface="Poppins" panose="00000500000000000000" pitchFamily="2" charset="-70"/>
              </a:rPr>
              <a:t>. eiro pret </a:t>
            </a:r>
            <a:r>
              <a:rPr lang="lv-LV" sz="2500" b="1" strike="noStrike" spc="-1" dirty="0">
                <a:solidFill>
                  <a:srgbClr val="000000"/>
                </a:solidFill>
                <a:latin typeface="Poppins" panose="00000500000000000000" pitchFamily="2" charset="-70"/>
                <a:ea typeface="SimSun"/>
                <a:cs typeface="Poppins" panose="00000500000000000000" pitchFamily="2" charset="-70"/>
              </a:rPr>
              <a:t>397,800</a:t>
            </a:r>
            <a:r>
              <a:rPr lang="lv-LV" sz="2500" b="0" strike="noStrike" spc="-1" dirty="0">
                <a:solidFill>
                  <a:srgbClr val="000000"/>
                </a:solidFill>
                <a:latin typeface="Poppins" panose="00000500000000000000" pitchFamily="2" charset="-70"/>
                <a:ea typeface="SimSun"/>
                <a:cs typeface="Poppins" panose="00000500000000000000" pitchFamily="2" charset="-70"/>
              </a:rPr>
              <a:t> </a:t>
            </a:r>
            <a:r>
              <a:rPr lang="lv-LV" sz="2500" b="1" strike="noStrike" spc="-1" dirty="0">
                <a:solidFill>
                  <a:srgbClr val="000000"/>
                </a:solidFill>
                <a:latin typeface="Poppins" panose="00000500000000000000" pitchFamily="2" charset="-70"/>
                <a:ea typeface="SimSun"/>
                <a:cs typeface="Poppins" panose="00000500000000000000" pitchFamily="2" charset="-70"/>
              </a:rPr>
              <a:t>milj</a:t>
            </a:r>
            <a:r>
              <a:rPr lang="lv-LV" sz="2500" b="0" strike="noStrike" spc="-1" dirty="0">
                <a:solidFill>
                  <a:srgbClr val="000000"/>
                </a:solidFill>
                <a:latin typeface="Poppins" panose="00000500000000000000" pitchFamily="2" charset="-70"/>
                <a:ea typeface="SimSun"/>
                <a:cs typeface="Poppins" panose="00000500000000000000" pitchFamily="2" charset="-70"/>
              </a:rPr>
              <a:t>. eiro pērn</a:t>
            </a:r>
          </a:p>
          <a:p>
            <a:pPr algn="just">
              <a:lnSpc>
                <a:spcPct val="115000"/>
              </a:lnSpc>
              <a:spcAft>
                <a:spcPts val="598"/>
              </a:spcAft>
              <a:buClr>
                <a:srgbClr val="000000"/>
              </a:buClr>
            </a:pPr>
            <a:endParaRPr lang="lv-LV" sz="700" b="0" strike="noStrike" spc="-1" dirty="0">
              <a:solidFill>
                <a:srgbClr val="000000"/>
              </a:solidFill>
              <a:latin typeface="Poppins" panose="00000500000000000000" pitchFamily="2" charset="-70"/>
              <a:ea typeface="SimSun"/>
              <a:cs typeface="Poppins" panose="00000500000000000000" pitchFamily="2" charset="-70"/>
            </a:endParaRPr>
          </a:p>
          <a:p>
            <a:pPr algn="just">
              <a:lnSpc>
                <a:spcPct val="115000"/>
              </a:lnSpc>
              <a:spcAft>
                <a:spcPts val="598"/>
              </a:spcAft>
              <a:buClr>
                <a:srgbClr val="000000"/>
              </a:buClr>
            </a:pPr>
            <a:r>
              <a:rPr lang="lv-LV" sz="2500" b="0" strike="noStrike" spc="-1" dirty="0">
                <a:solidFill>
                  <a:srgbClr val="000000"/>
                </a:solidFill>
                <a:latin typeface="Poppins" panose="00000500000000000000" pitchFamily="2" charset="-70"/>
                <a:ea typeface="SimSun"/>
                <a:cs typeface="Poppins" panose="00000500000000000000" pitchFamily="2" charset="-70"/>
              </a:rPr>
              <a:t>Neatgūto lietu kopējā parādu summa ievērojami pieaug, sasniedzot summu </a:t>
            </a:r>
            <a:r>
              <a:rPr lang="lv-LV" sz="2500" b="1" strike="noStrike" spc="-1" dirty="0">
                <a:solidFill>
                  <a:srgbClr val="000000"/>
                </a:solidFill>
                <a:latin typeface="Poppins" panose="00000500000000000000" pitchFamily="2" charset="-70"/>
                <a:ea typeface="SimSun"/>
                <a:cs typeface="Poppins" panose="00000500000000000000" pitchFamily="2" charset="-70"/>
              </a:rPr>
              <a:t>1,659</a:t>
            </a:r>
            <a:r>
              <a:rPr lang="lv-LV" sz="2500" b="0" strike="noStrike" spc="-1" dirty="0">
                <a:solidFill>
                  <a:srgbClr val="000000"/>
                </a:solidFill>
                <a:latin typeface="Poppins" panose="00000500000000000000" pitchFamily="2" charset="-70"/>
                <a:ea typeface="SimSun"/>
                <a:cs typeface="Poppins" panose="00000500000000000000" pitchFamily="2" charset="-70"/>
              </a:rPr>
              <a:t> </a:t>
            </a:r>
            <a:r>
              <a:rPr lang="lv-LV" sz="2500" b="1" strike="noStrike" spc="-1" dirty="0">
                <a:solidFill>
                  <a:srgbClr val="000000"/>
                </a:solidFill>
                <a:latin typeface="Poppins" panose="00000500000000000000" pitchFamily="2" charset="-70"/>
                <a:ea typeface="SimSun"/>
                <a:cs typeface="Poppins" panose="00000500000000000000" pitchFamily="2" charset="-70"/>
              </a:rPr>
              <a:t>mljrd</a:t>
            </a:r>
            <a:r>
              <a:rPr lang="lv-LV" sz="2500" b="0" strike="noStrike" spc="-1" dirty="0">
                <a:solidFill>
                  <a:srgbClr val="000000"/>
                </a:solidFill>
                <a:latin typeface="Poppins" panose="00000500000000000000" pitchFamily="2" charset="-70"/>
                <a:ea typeface="SimSun"/>
                <a:cs typeface="Poppins" panose="00000500000000000000" pitchFamily="2" charset="-70"/>
              </a:rPr>
              <a:t>. eiro pret </a:t>
            </a:r>
            <a:r>
              <a:rPr lang="lv-LV" sz="2500" b="1" strike="noStrike" spc="-1" dirty="0">
                <a:solidFill>
                  <a:srgbClr val="000000"/>
                </a:solidFill>
                <a:latin typeface="Poppins" panose="00000500000000000000" pitchFamily="2" charset="-70"/>
                <a:ea typeface="SimSun"/>
                <a:cs typeface="Poppins" panose="00000500000000000000" pitchFamily="2" charset="-70"/>
              </a:rPr>
              <a:t>1,297</a:t>
            </a:r>
            <a:r>
              <a:rPr lang="lv-LV" sz="2500" b="0" strike="noStrike" spc="-1" dirty="0">
                <a:solidFill>
                  <a:srgbClr val="000000"/>
                </a:solidFill>
                <a:latin typeface="Poppins" panose="00000500000000000000" pitchFamily="2" charset="-70"/>
                <a:ea typeface="SimSun"/>
                <a:cs typeface="Poppins" panose="00000500000000000000" pitchFamily="2" charset="-70"/>
              </a:rPr>
              <a:t> </a:t>
            </a:r>
            <a:r>
              <a:rPr lang="lv-LV" sz="2500" b="1" strike="noStrike" spc="-1" dirty="0">
                <a:solidFill>
                  <a:srgbClr val="000000"/>
                </a:solidFill>
                <a:latin typeface="Poppins" panose="00000500000000000000" pitchFamily="2" charset="-70"/>
                <a:ea typeface="SimSun"/>
                <a:cs typeface="Poppins" panose="00000500000000000000" pitchFamily="2" charset="-70"/>
              </a:rPr>
              <a:t>mljrd</a:t>
            </a:r>
            <a:r>
              <a:rPr lang="lv-LV" sz="2500" b="0" strike="noStrike" spc="-1" dirty="0">
                <a:solidFill>
                  <a:srgbClr val="000000"/>
                </a:solidFill>
                <a:latin typeface="Poppins" panose="00000500000000000000" pitchFamily="2" charset="-70"/>
                <a:ea typeface="SimSun"/>
                <a:cs typeface="Poppins" panose="00000500000000000000" pitchFamily="2" charset="-70"/>
              </a:rPr>
              <a:t>. eiro iepriekšējā gadā</a:t>
            </a:r>
          </a:p>
        </p:txBody>
      </p:sp>
      <p:grpSp>
        <p:nvGrpSpPr>
          <p:cNvPr id="12" name="Group 3">
            <a:extLst>
              <a:ext uri="{FF2B5EF4-FFF2-40B4-BE49-F238E27FC236}">
                <a16:creationId xmlns:a16="http://schemas.microsoft.com/office/drawing/2014/main" id="{2EF51E10-CE99-284F-BA28-3F9CB81A40EA}"/>
              </a:ext>
            </a:extLst>
          </p:cNvPr>
          <p:cNvGrpSpPr/>
          <p:nvPr/>
        </p:nvGrpSpPr>
        <p:grpSpPr>
          <a:xfrm>
            <a:off x="641313" y="3286004"/>
            <a:ext cx="264780" cy="264780"/>
            <a:chOff x="0" y="0"/>
            <a:chExt cx="812800" cy="812800"/>
          </a:xfrm>
        </p:grpSpPr>
        <p:sp>
          <p:nvSpPr>
            <p:cNvPr id="13" name="Freeform 4">
              <a:extLst>
                <a:ext uri="{FF2B5EF4-FFF2-40B4-BE49-F238E27FC236}">
                  <a16:creationId xmlns:a16="http://schemas.microsoft.com/office/drawing/2014/main" id="{8014EB99-F562-DF76-E49C-0A43657D2F66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AAD7D4"/>
            </a:solidFill>
          </p:spPr>
          <p:txBody>
            <a:bodyPr/>
            <a:lstStyle/>
            <a:p>
              <a:endParaRPr lang="lv-LV"/>
            </a:p>
          </p:txBody>
        </p:sp>
        <p:sp>
          <p:nvSpPr>
            <p:cNvPr id="17" name="TextBox 5">
              <a:extLst>
                <a:ext uri="{FF2B5EF4-FFF2-40B4-BE49-F238E27FC236}">
                  <a16:creationId xmlns:a16="http://schemas.microsoft.com/office/drawing/2014/main" id="{7E80E984-240A-C40F-2131-1469A40F78BD}"/>
                </a:ext>
              </a:extLst>
            </p:cNvPr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8" name="Group 3">
            <a:extLst>
              <a:ext uri="{FF2B5EF4-FFF2-40B4-BE49-F238E27FC236}">
                <a16:creationId xmlns:a16="http://schemas.microsoft.com/office/drawing/2014/main" id="{B7E97373-DCB0-EBC3-3BA8-8D0FF61CA30E}"/>
              </a:ext>
            </a:extLst>
          </p:cNvPr>
          <p:cNvGrpSpPr/>
          <p:nvPr/>
        </p:nvGrpSpPr>
        <p:grpSpPr>
          <a:xfrm>
            <a:off x="641313" y="5337614"/>
            <a:ext cx="264780" cy="264780"/>
            <a:chOff x="0" y="0"/>
            <a:chExt cx="812800" cy="812800"/>
          </a:xfrm>
        </p:grpSpPr>
        <p:sp>
          <p:nvSpPr>
            <p:cNvPr id="19" name="Freeform 4">
              <a:extLst>
                <a:ext uri="{FF2B5EF4-FFF2-40B4-BE49-F238E27FC236}">
                  <a16:creationId xmlns:a16="http://schemas.microsoft.com/office/drawing/2014/main" id="{4B751E9E-7604-4E3B-A444-1A74ED43E363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AAD7D4"/>
            </a:solidFill>
          </p:spPr>
          <p:txBody>
            <a:bodyPr/>
            <a:lstStyle/>
            <a:p>
              <a:endParaRPr lang="lv-LV"/>
            </a:p>
          </p:txBody>
        </p:sp>
        <p:sp>
          <p:nvSpPr>
            <p:cNvPr id="20" name="TextBox 5">
              <a:extLst>
                <a:ext uri="{FF2B5EF4-FFF2-40B4-BE49-F238E27FC236}">
                  <a16:creationId xmlns:a16="http://schemas.microsoft.com/office/drawing/2014/main" id="{FFF7FB09-9358-094B-040C-97FB804FF0A5}"/>
                </a:ext>
              </a:extLst>
            </p:cNvPr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21" name="Group 3">
            <a:extLst>
              <a:ext uri="{FF2B5EF4-FFF2-40B4-BE49-F238E27FC236}">
                <a16:creationId xmlns:a16="http://schemas.microsoft.com/office/drawing/2014/main" id="{4A6F6D4B-595A-A20F-D209-5881D8856F56}"/>
              </a:ext>
            </a:extLst>
          </p:cNvPr>
          <p:cNvGrpSpPr/>
          <p:nvPr/>
        </p:nvGrpSpPr>
        <p:grpSpPr>
          <a:xfrm>
            <a:off x="641313" y="7355135"/>
            <a:ext cx="264780" cy="264780"/>
            <a:chOff x="0" y="0"/>
            <a:chExt cx="812800" cy="812800"/>
          </a:xfrm>
        </p:grpSpPr>
        <p:sp>
          <p:nvSpPr>
            <p:cNvPr id="22" name="Freeform 4">
              <a:extLst>
                <a:ext uri="{FF2B5EF4-FFF2-40B4-BE49-F238E27FC236}">
                  <a16:creationId xmlns:a16="http://schemas.microsoft.com/office/drawing/2014/main" id="{8BC8042A-CF75-0993-B304-DA6B9D37A67D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AAD7D4"/>
            </a:solidFill>
          </p:spPr>
          <p:txBody>
            <a:bodyPr/>
            <a:lstStyle/>
            <a:p>
              <a:endParaRPr lang="lv-LV"/>
            </a:p>
          </p:txBody>
        </p:sp>
        <p:sp>
          <p:nvSpPr>
            <p:cNvPr id="25" name="TextBox 5">
              <a:extLst>
                <a:ext uri="{FF2B5EF4-FFF2-40B4-BE49-F238E27FC236}">
                  <a16:creationId xmlns:a16="http://schemas.microsoft.com/office/drawing/2014/main" id="{F4EB6D45-A7B0-6C17-2F35-0EB6FED1EEE9}"/>
                </a:ext>
              </a:extLst>
            </p:cNvPr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31" name="Group 3">
            <a:extLst>
              <a:ext uri="{FF2B5EF4-FFF2-40B4-BE49-F238E27FC236}">
                <a16:creationId xmlns:a16="http://schemas.microsoft.com/office/drawing/2014/main" id="{18CC74F5-C8C8-0BCA-8A3F-99C06291DB6B}"/>
              </a:ext>
            </a:extLst>
          </p:cNvPr>
          <p:cNvGrpSpPr/>
          <p:nvPr/>
        </p:nvGrpSpPr>
        <p:grpSpPr>
          <a:xfrm>
            <a:off x="641313" y="8474596"/>
            <a:ext cx="264780" cy="264780"/>
            <a:chOff x="0" y="0"/>
            <a:chExt cx="812800" cy="812800"/>
          </a:xfrm>
        </p:grpSpPr>
        <p:sp>
          <p:nvSpPr>
            <p:cNvPr id="32" name="Freeform 4">
              <a:extLst>
                <a:ext uri="{FF2B5EF4-FFF2-40B4-BE49-F238E27FC236}">
                  <a16:creationId xmlns:a16="http://schemas.microsoft.com/office/drawing/2014/main" id="{F72D8B44-AB25-86A0-3337-053B9634F7ED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AAD7D4"/>
            </a:solidFill>
          </p:spPr>
          <p:txBody>
            <a:bodyPr/>
            <a:lstStyle/>
            <a:p>
              <a:endParaRPr lang="lv-LV"/>
            </a:p>
          </p:txBody>
        </p:sp>
        <p:sp>
          <p:nvSpPr>
            <p:cNvPr id="33" name="TextBox 5">
              <a:extLst>
                <a:ext uri="{FF2B5EF4-FFF2-40B4-BE49-F238E27FC236}">
                  <a16:creationId xmlns:a16="http://schemas.microsoft.com/office/drawing/2014/main" id="{AC53ACD2-949F-3B18-88D0-C7747FEBA4F6}"/>
                </a:ext>
              </a:extLst>
            </p:cNvPr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9DC1C9C5-30A5-943E-1C76-C65335AB0201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35000"/>
          </a:blip>
          <a:srcRect l="3389" r="15261"/>
          <a:stretch/>
        </p:blipFill>
        <p:spPr>
          <a:xfrm flipH="1">
            <a:off x="12801600" y="0"/>
            <a:ext cx="5486400" cy="10276974"/>
          </a:xfrm>
          <a:prstGeom prst="rect">
            <a:avLst/>
          </a:prstGeom>
        </p:spPr>
      </p:pic>
      <p:sp>
        <p:nvSpPr>
          <p:cNvPr id="5" name="TextBox 9">
            <a:extLst>
              <a:ext uri="{FF2B5EF4-FFF2-40B4-BE49-F238E27FC236}">
                <a16:creationId xmlns:a16="http://schemas.microsoft.com/office/drawing/2014/main" id="{9E6FC4B3-8931-2459-11D0-7EA3AFF31D0E}"/>
              </a:ext>
            </a:extLst>
          </p:cNvPr>
          <p:cNvSpPr txBox="1"/>
          <p:nvPr/>
        </p:nvSpPr>
        <p:spPr>
          <a:xfrm>
            <a:off x="1828800" y="455676"/>
            <a:ext cx="8898472" cy="184665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lv-LV" sz="4000" b="1" noProof="0" dirty="0">
                <a:solidFill>
                  <a:srgbClr val="1C2120"/>
                </a:solidFill>
                <a:latin typeface="Poppins Bold"/>
                <a:ea typeface="Poppins Bold"/>
                <a:cs typeface="Poppins Bold"/>
                <a:sym typeface="Poppins Bold"/>
              </a:rPr>
              <a:t>Parādu </a:t>
            </a:r>
            <a:r>
              <a:rPr lang="lv-LV" sz="4000" b="1" noProof="0" dirty="0" err="1">
                <a:solidFill>
                  <a:srgbClr val="1C2120"/>
                </a:solidFill>
                <a:latin typeface="Poppins Bold"/>
                <a:ea typeface="Poppins Bold"/>
                <a:cs typeface="Poppins Bold"/>
                <a:sym typeface="Poppins Bold"/>
              </a:rPr>
              <a:t>ārpustiesas</a:t>
            </a:r>
            <a:r>
              <a:rPr lang="lv-LV" sz="4000" b="1" noProof="0" dirty="0">
                <a:solidFill>
                  <a:srgbClr val="1C2120"/>
                </a:solidFill>
                <a:latin typeface="Poppins Bold"/>
                <a:ea typeface="Poppins Bold"/>
                <a:cs typeface="Poppins Bold"/>
                <a:sym typeface="Poppins Bold"/>
              </a:rPr>
              <a:t> atgūšanas nozares galvenās tendences </a:t>
            </a:r>
            <a:r>
              <a:rPr lang="lv-LV" sz="4000" noProof="0" dirty="0">
                <a:solidFill>
                  <a:srgbClr val="1C2120"/>
                </a:solidFill>
                <a:latin typeface="Poppins" panose="00000500000000000000" pitchFamily="2" charset="-70"/>
                <a:ea typeface="Poppins Bold"/>
                <a:cs typeface="Poppins" panose="00000500000000000000" pitchFamily="2" charset="-70"/>
                <a:sym typeface="Poppins Bold"/>
              </a:rPr>
              <a:t>2024. gadā</a:t>
            </a:r>
          </a:p>
        </p:txBody>
      </p:sp>
    </p:spTree>
    <p:extLst>
      <p:ext uri="{BB962C8B-B14F-4D97-AF65-F5344CB8AC3E}">
        <p14:creationId xmlns:p14="http://schemas.microsoft.com/office/powerpoint/2010/main" val="295961889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5CAC154-1AE4-6078-23EF-3D610611761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Box 9">
            <a:extLst>
              <a:ext uri="{FF2B5EF4-FFF2-40B4-BE49-F238E27FC236}">
                <a16:creationId xmlns:a16="http://schemas.microsoft.com/office/drawing/2014/main" id="{5BEC1440-E1D0-2604-57B0-9AC0B27AA734}"/>
              </a:ext>
            </a:extLst>
          </p:cNvPr>
          <p:cNvSpPr txBox="1"/>
          <p:nvPr/>
        </p:nvSpPr>
        <p:spPr>
          <a:xfrm>
            <a:off x="8196097" y="800100"/>
            <a:ext cx="8898472" cy="61555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lv-LV" sz="4000" b="1" dirty="0">
                <a:solidFill>
                  <a:srgbClr val="1C2120"/>
                </a:solidFill>
                <a:latin typeface="Poppins Bold"/>
                <a:ea typeface="Poppins Bold"/>
                <a:cs typeface="Poppins Bold"/>
                <a:sym typeface="Poppins Bold"/>
              </a:rPr>
              <a:t>Padomi patērētājiem</a:t>
            </a:r>
            <a:endParaRPr lang="en-US" sz="4000" dirty="0">
              <a:solidFill>
                <a:srgbClr val="1C2120"/>
              </a:solidFill>
              <a:latin typeface="Poppins" panose="00000500000000000000" pitchFamily="2" charset="-70"/>
              <a:ea typeface="Poppins Bold"/>
              <a:cs typeface="Poppins" panose="00000500000000000000" pitchFamily="2" charset="-70"/>
              <a:sym typeface="Poppins Bold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EED9542-16CB-9A6D-F8DE-0067903E9C19}"/>
              </a:ext>
            </a:extLst>
          </p:cNvPr>
          <p:cNvSpPr txBox="1"/>
          <p:nvPr/>
        </p:nvSpPr>
        <p:spPr>
          <a:xfrm>
            <a:off x="8534400" y="2095500"/>
            <a:ext cx="8763000" cy="72376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buNone/>
            </a:pPr>
            <a:r>
              <a:rPr lang="lv-LV" sz="2600" dirty="0">
                <a:latin typeface="Poppins" panose="00000500000000000000" pitchFamily="2" charset="-70"/>
                <a:cs typeface="Poppins" panose="00000500000000000000" pitchFamily="2" charset="-70"/>
              </a:rPr>
              <a:t>Sadarboties ar parāda atguvēju, lai pēc iespējas ātrāk atrisinātu radušās finanšu problēmas</a:t>
            </a:r>
          </a:p>
          <a:p>
            <a:pPr algn="just">
              <a:buNone/>
            </a:pPr>
            <a:endParaRPr lang="lv-LV" sz="2600" dirty="0">
              <a:latin typeface="Poppins" panose="00000500000000000000" pitchFamily="2" charset="-70"/>
              <a:cs typeface="Poppins" panose="00000500000000000000" pitchFamily="2" charset="-70"/>
            </a:endParaRPr>
          </a:p>
          <a:p>
            <a:pPr algn="just">
              <a:lnSpc>
                <a:spcPct val="150000"/>
              </a:lnSpc>
              <a:buNone/>
            </a:pPr>
            <a:r>
              <a:rPr lang="lv-LV" sz="2600" dirty="0">
                <a:latin typeface="Poppins" panose="00000500000000000000" pitchFamily="2" charset="-70"/>
                <a:cs typeface="Poppins" panose="00000500000000000000" pitchFamily="2" charset="-70"/>
              </a:rPr>
              <a:t>Saņemot paziņojumu no parādu atguvēja - </a:t>
            </a:r>
            <a:r>
              <a:rPr lang="lv-LV" sz="2600" b="1" dirty="0">
                <a:latin typeface="Poppins" panose="00000500000000000000" pitchFamily="2" charset="-70"/>
                <a:cs typeface="Poppins" panose="00000500000000000000" pitchFamily="2" charset="-70"/>
              </a:rPr>
              <a:t>pārliecināties</a:t>
            </a:r>
            <a:r>
              <a:rPr lang="lv-LV" sz="2600" dirty="0">
                <a:latin typeface="Poppins" panose="00000500000000000000" pitchFamily="2" charset="-70"/>
                <a:cs typeface="Poppins" panose="00000500000000000000" pitchFamily="2" charset="-70"/>
              </a:rPr>
              <a:t> par </a:t>
            </a:r>
            <a:r>
              <a:rPr lang="lv-LV" sz="2600" b="1" dirty="0">
                <a:latin typeface="Poppins" panose="00000500000000000000" pitchFamily="2" charset="-70"/>
                <a:cs typeface="Poppins" panose="00000500000000000000" pitchFamily="2" charset="-70"/>
              </a:rPr>
              <a:t>savlaicīgi veiktiem </a:t>
            </a:r>
            <a:r>
              <a:rPr lang="lv-LV" sz="2600" dirty="0">
                <a:latin typeface="Poppins" panose="00000500000000000000" pitchFamily="2" charset="-70"/>
                <a:cs typeface="Poppins" panose="00000500000000000000" pitchFamily="2" charset="-70"/>
              </a:rPr>
              <a:t>visiem </a:t>
            </a:r>
            <a:r>
              <a:rPr lang="lv-LV" sz="2600" b="1" dirty="0">
                <a:latin typeface="Poppins" panose="00000500000000000000" pitchFamily="2" charset="-70"/>
                <a:cs typeface="Poppins" panose="00000500000000000000" pitchFamily="2" charset="-70"/>
              </a:rPr>
              <a:t>maksājumiem</a:t>
            </a:r>
          </a:p>
          <a:p>
            <a:pPr algn="just">
              <a:buNone/>
            </a:pPr>
            <a:endParaRPr lang="lv-LV" sz="2600" dirty="0">
              <a:latin typeface="Poppins" panose="00000500000000000000" pitchFamily="2" charset="-70"/>
              <a:cs typeface="Poppins" panose="00000500000000000000" pitchFamily="2" charset="-70"/>
            </a:endParaRPr>
          </a:p>
          <a:p>
            <a:pPr algn="just">
              <a:lnSpc>
                <a:spcPct val="150000"/>
              </a:lnSpc>
              <a:buNone/>
            </a:pPr>
            <a:r>
              <a:rPr lang="lv-LV" sz="2600" dirty="0">
                <a:latin typeface="Poppins" panose="00000500000000000000" pitchFamily="2" charset="-70"/>
                <a:cs typeface="Poppins" panose="00000500000000000000" pitchFamily="2" charset="-70"/>
              </a:rPr>
              <a:t>Ja piemirsies veikt kādu maksājumu - </a:t>
            </a:r>
            <a:r>
              <a:rPr lang="lv-LV" sz="2600" b="1" dirty="0">
                <a:latin typeface="Poppins" panose="00000500000000000000" pitchFamily="2" charset="-70"/>
                <a:cs typeface="Poppins" panose="00000500000000000000" pitchFamily="2" charset="-70"/>
              </a:rPr>
              <a:t>NEKAVĒTIES</a:t>
            </a:r>
            <a:r>
              <a:rPr lang="lv-LV" sz="2600" dirty="0">
                <a:latin typeface="Poppins" panose="00000500000000000000" pitchFamily="2" charset="-70"/>
                <a:cs typeface="Poppins" panose="00000500000000000000" pitchFamily="2" charset="-70"/>
              </a:rPr>
              <a:t> un </a:t>
            </a:r>
            <a:r>
              <a:rPr lang="lv-LV" sz="2600" b="1" dirty="0">
                <a:latin typeface="Poppins" panose="00000500000000000000" pitchFamily="2" charset="-70"/>
                <a:cs typeface="Poppins" panose="00000500000000000000" pitchFamily="2" charset="-70"/>
              </a:rPr>
              <a:t>veikt </a:t>
            </a:r>
            <a:r>
              <a:rPr lang="lv-LV" sz="2600" dirty="0">
                <a:latin typeface="Poppins" panose="00000500000000000000" pitchFamily="2" charset="-70"/>
                <a:cs typeface="Poppins" panose="00000500000000000000" pitchFamily="2" charset="-70"/>
              </a:rPr>
              <a:t>to </a:t>
            </a:r>
            <a:r>
              <a:rPr lang="lv-LV" sz="2600" b="1" dirty="0">
                <a:latin typeface="Poppins" panose="00000500000000000000" pitchFamily="2" charset="-70"/>
                <a:cs typeface="Poppins" panose="00000500000000000000" pitchFamily="2" charset="-70"/>
              </a:rPr>
              <a:t>pēc iespējas ātrāk</a:t>
            </a:r>
            <a:r>
              <a:rPr lang="lv-LV" sz="2600" dirty="0">
                <a:latin typeface="Poppins" panose="00000500000000000000" pitchFamily="2" charset="-70"/>
                <a:cs typeface="Poppins" panose="00000500000000000000" pitchFamily="2" charset="-70"/>
              </a:rPr>
              <a:t>! </a:t>
            </a:r>
          </a:p>
          <a:p>
            <a:pPr algn="just">
              <a:buNone/>
            </a:pPr>
            <a:endParaRPr lang="lv-LV" sz="2600" dirty="0">
              <a:latin typeface="Poppins" panose="00000500000000000000" pitchFamily="2" charset="-70"/>
              <a:cs typeface="Poppins" panose="00000500000000000000" pitchFamily="2" charset="-70"/>
            </a:endParaRPr>
          </a:p>
          <a:p>
            <a:pPr algn="just">
              <a:lnSpc>
                <a:spcPct val="150000"/>
              </a:lnSpc>
              <a:buNone/>
            </a:pPr>
            <a:r>
              <a:rPr lang="lv-LV" sz="2600" dirty="0">
                <a:latin typeface="Poppins" panose="00000500000000000000" pitchFamily="2" charset="-70"/>
                <a:cs typeface="Poppins" panose="00000500000000000000" pitchFamily="2" charset="-70"/>
              </a:rPr>
              <a:t>Ja paziņojumā norādītā parādsaistība apmaksāta noteiktajā termiņā, </a:t>
            </a:r>
            <a:r>
              <a:rPr lang="lv-LV" sz="2600" b="1" dirty="0">
                <a:latin typeface="Poppins" panose="00000500000000000000" pitchFamily="2" charset="-70"/>
                <a:cs typeface="Poppins" panose="00000500000000000000" pitchFamily="2" charset="-70"/>
              </a:rPr>
              <a:t>sazināties</a:t>
            </a:r>
            <a:r>
              <a:rPr lang="lv-LV" sz="2600" dirty="0">
                <a:latin typeface="Poppins" panose="00000500000000000000" pitchFamily="2" charset="-70"/>
                <a:cs typeface="Poppins" panose="00000500000000000000" pitchFamily="2" charset="-70"/>
              </a:rPr>
              <a:t> ar paziņojuma nosūtītāju </a:t>
            </a:r>
            <a:r>
              <a:rPr lang="lv-LV" sz="2600" b="1" dirty="0">
                <a:latin typeface="Poppins" panose="00000500000000000000" pitchFamily="2" charset="-70"/>
                <a:cs typeface="Poppins" panose="00000500000000000000" pitchFamily="2" charset="-70"/>
              </a:rPr>
              <a:t>un informēt</a:t>
            </a:r>
            <a:r>
              <a:rPr lang="lv-LV" sz="2600" dirty="0">
                <a:latin typeface="Poppins" panose="00000500000000000000" pitchFamily="2" charset="-70"/>
                <a:cs typeface="Poppins" panose="00000500000000000000" pitchFamily="2" charset="-70"/>
              </a:rPr>
              <a:t> par to!</a:t>
            </a:r>
          </a:p>
        </p:txBody>
      </p:sp>
      <p:grpSp>
        <p:nvGrpSpPr>
          <p:cNvPr id="12" name="Group 3">
            <a:extLst>
              <a:ext uri="{FF2B5EF4-FFF2-40B4-BE49-F238E27FC236}">
                <a16:creationId xmlns:a16="http://schemas.microsoft.com/office/drawing/2014/main" id="{97381071-9B5A-178B-BFCE-20DD3D8F7015}"/>
              </a:ext>
            </a:extLst>
          </p:cNvPr>
          <p:cNvGrpSpPr/>
          <p:nvPr/>
        </p:nvGrpSpPr>
        <p:grpSpPr>
          <a:xfrm>
            <a:off x="7738137" y="2324100"/>
            <a:ext cx="264780" cy="264780"/>
            <a:chOff x="0" y="0"/>
            <a:chExt cx="812800" cy="812800"/>
          </a:xfrm>
        </p:grpSpPr>
        <p:sp>
          <p:nvSpPr>
            <p:cNvPr id="13" name="Freeform 4">
              <a:extLst>
                <a:ext uri="{FF2B5EF4-FFF2-40B4-BE49-F238E27FC236}">
                  <a16:creationId xmlns:a16="http://schemas.microsoft.com/office/drawing/2014/main" id="{00BF9680-25AA-B7EB-B678-D907E2BA6434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AAD7D4"/>
            </a:solidFill>
          </p:spPr>
          <p:txBody>
            <a:bodyPr/>
            <a:lstStyle/>
            <a:p>
              <a:endParaRPr lang="lv-LV"/>
            </a:p>
          </p:txBody>
        </p:sp>
        <p:sp>
          <p:nvSpPr>
            <p:cNvPr id="17" name="TextBox 5">
              <a:extLst>
                <a:ext uri="{FF2B5EF4-FFF2-40B4-BE49-F238E27FC236}">
                  <a16:creationId xmlns:a16="http://schemas.microsoft.com/office/drawing/2014/main" id="{89652BE2-15D3-9E28-0D0B-07277A4B5AF5}"/>
                </a:ext>
              </a:extLst>
            </p:cNvPr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8" name="Group 3">
            <a:extLst>
              <a:ext uri="{FF2B5EF4-FFF2-40B4-BE49-F238E27FC236}">
                <a16:creationId xmlns:a16="http://schemas.microsoft.com/office/drawing/2014/main" id="{79BF1A55-D704-122D-A525-7F952BCC12D7}"/>
              </a:ext>
            </a:extLst>
          </p:cNvPr>
          <p:cNvGrpSpPr/>
          <p:nvPr/>
        </p:nvGrpSpPr>
        <p:grpSpPr>
          <a:xfrm>
            <a:off x="7738137" y="3960413"/>
            <a:ext cx="264780" cy="264780"/>
            <a:chOff x="0" y="0"/>
            <a:chExt cx="812800" cy="812800"/>
          </a:xfrm>
        </p:grpSpPr>
        <p:sp>
          <p:nvSpPr>
            <p:cNvPr id="19" name="Freeform 4">
              <a:extLst>
                <a:ext uri="{FF2B5EF4-FFF2-40B4-BE49-F238E27FC236}">
                  <a16:creationId xmlns:a16="http://schemas.microsoft.com/office/drawing/2014/main" id="{E178DC3B-5244-D32B-5276-51DC571A29CF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AAD7D4"/>
            </a:solidFill>
          </p:spPr>
          <p:txBody>
            <a:bodyPr/>
            <a:lstStyle/>
            <a:p>
              <a:endParaRPr lang="lv-LV"/>
            </a:p>
          </p:txBody>
        </p:sp>
        <p:sp>
          <p:nvSpPr>
            <p:cNvPr id="20" name="TextBox 5">
              <a:extLst>
                <a:ext uri="{FF2B5EF4-FFF2-40B4-BE49-F238E27FC236}">
                  <a16:creationId xmlns:a16="http://schemas.microsoft.com/office/drawing/2014/main" id="{22347B87-7349-132C-4CC0-B7DCE22E9AB2}"/>
                </a:ext>
              </a:extLst>
            </p:cNvPr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21" name="Group 3">
            <a:extLst>
              <a:ext uri="{FF2B5EF4-FFF2-40B4-BE49-F238E27FC236}">
                <a16:creationId xmlns:a16="http://schemas.microsoft.com/office/drawing/2014/main" id="{64FADA0F-2E04-DA69-B44B-12B2AB72C683}"/>
              </a:ext>
            </a:extLst>
          </p:cNvPr>
          <p:cNvGrpSpPr/>
          <p:nvPr/>
        </p:nvGrpSpPr>
        <p:grpSpPr>
          <a:xfrm>
            <a:off x="7738137" y="6061808"/>
            <a:ext cx="264780" cy="264780"/>
            <a:chOff x="0" y="0"/>
            <a:chExt cx="812800" cy="812800"/>
          </a:xfrm>
        </p:grpSpPr>
        <p:sp>
          <p:nvSpPr>
            <p:cNvPr id="22" name="Freeform 4">
              <a:extLst>
                <a:ext uri="{FF2B5EF4-FFF2-40B4-BE49-F238E27FC236}">
                  <a16:creationId xmlns:a16="http://schemas.microsoft.com/office/drawing/2014/main" id="{0C364A1A-0F19-F82B-FFB0-C6AF527517ED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AAD7D4"/>
            </a:solidFill>
          </p:spPr>
          <p:txBody>
            <a:bodyPr/>
            <a:lstStyle/>
            <a:p>
              <a:endParaRPr lang="lv-LV"/>
            </a:p>
          </p:txBody>
        </p:sp>
        <p:sp>
          <p:nvSpPr>
            <p:cNvPr id="25" name="TextBox 5">
              <a:extLst>
                <a:ext uri="{FF2B5EF4-FFF2-40B4-BE49-F238E27FC236}">
                  <a16:creationId xmlns:a16="http://schemas.microsoft.com/office/drawing/2014/main" id="{2032DA8F-C7E2-B9C7-9F1C-FBD589446FCF}"/>
                </a:ext>
              </a:extLst>
            </p:cNvPr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31" name="Group 3">
            <a:extLst>
              <a:ext uri="{FF2B5EF4-FFF2-40B4-BE49-F238E27FC236}">
                <a16:creationId xmlns:a16="http://schemas.microsoft.com/office/drawing/2014/main" id="{4CB05A7C-4095-4024-CDA7-F89B7289BD81}"/>
              </a:ext>
            </a:extLst>
          </p:cNvPr>
          <p:cNvGrpSpPr/>
          <p:nvPr/>
        </p:nvGrpSpPr>
        <p:grpSpPr>
          <a:xfrm>
            <a:off x="7738137" y="7698120"/>
            <a:ext cx="264780" cy="264780"/>
            <a:chOff x="0" y="0"/>
            <a:chExt cx="812800" cy="812800"/>
          </a:xfrm>
        </p:grpSpPr>
        <p:sp>
          <p:nvSpPr>
            <p:cNvPr id="32" name="Freeform 4">
              <a:extLst>
                <a:ext uri="{FF2B5EF4-FFF2-40B4-BE49-F238E27FC236}">
                  <a16:creationId xmlns:a16="http://schemas.microsoft.com/office/drawing/2014/main" id="{BDF5CCB0-2B64-7F8F-E0B2-6D9619D86A03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AAD7D4"/>
            </a:solidFill>
          </p:spPr>
          <p:txBody>
            <a:bodyPr/>
            <a:lstStyle/>
            <a:p>
              <a:endParaRPr lang="lv-LV"/>
            </a:p>
          </p:txBody>
        </p:sp>
        <p:sp>
          <p:nvSpPr>
            <p:cNvPr id="33" name="TextBox 5">
              <a:extLst>
                <a:ext uri="{FF2B5EF4-FFF2-40B4-BE49-F238E27FC236}">
                  <a16:creationId xmlns:a16="http://schemas.microsoft.com/office/drawing/2014/main" id="{E68FF165-4A2D-D305-53E3-B995A14FDD33}"/>
                </a:ext>
              </a:extLst>
            </p:cNvPr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pic>
        <p:nvPicPr>
          <p:cNvPr id="5" name="Picture 4">
            <a:extLst>
              <a:ext uri="{FF2B5EF4-FFF2-40B4-BE49-F238E27FC236}">
                <a16:creationId xmlns:a16="http://schemas.microsoft.com/office/drawing/2014/main" id="{4C4F72F8-0D6C-A2B4-D677-3BC56EDDEB2E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35000"/>
          </a:blip>
          <a:stretch>
            <a:fillRect/>
          </a:stretch>
        </p:blipFill>
        <p:spPr>
          <a:xfrm>
            <a:off x="0" y="0"/>
            <a:ext cx="6781800" cy="102896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084267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10855E7-3222-1DA7-4C28-4D0776DA59F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Box 9">
            <a:extLst>
              <a:ext uri="{FF2B5EF4-FFF2-40B4-BE49-F238E27FC236}">
                <a16:creationId xmlns:a16="http://schemas.microsoft.com/office/drawing/2014/main" id="{9AC09297-0504-0A14-FF2D-992DAFB6B40E}"/>
              </a:ext>
            </a:extLst>
          </p:cNvPr>
          <p:cNvSpPr txBox="1"/>
          <p:nvPr/>
        </p:nvSpPr>
        <p:spPr>
          <a:xfrm>
            <a:off x="8196097" y="800100"/>
            <a:ext cx="8898472" cy="61555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lv-LV" sz="4000" b="1" dirty="0">
                <a:solidFill>
                  <a:srgbClr val="1C2120"/>
                </a:solidFill>
                <a:latin typeface="Poppins Bold"/>
                <a:ea typeface="Poppins Bold"/>
                <a:cs typeface="Poppins Bold"/>
                <a:sym typeface="Poppins Bold"/>
              </a:rPr>
              <a:t>Padomi patērētājiem</a:t>
            </a:r>
            <a:endParaRPr lang="en-US" sz="4000" dirty="0">
              <a:solidFill>
                <a:srgbClr val="1C2120"/>
              </a:solidFill>
              <a:latin typeface="Poppins" panose="00000500000000000000" pitchFamily="2" charset="-70"/>
              <a:ea typeface="Poppins Bold"/>
              <a:cs typeface="Poppins" panose="00000500000000000000" pitchFamily="2" charset="-70"/>
              <a:sym typeface="Poppins Bold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6ECFEFD-8219-9184-B659-0EF29178633D}"/>
              </a:ext>
            </a:extLst>
          </p:cNvPr>
          <p:cNvSpPr txBox="1"/>
          <p:nvPr/>
        </p:nvSpPr>
        <p:spPr>
          <a:xfrm>
            <a:off x="8407769" y="1943100"/>
            <a:ext cx="8686800" cy="78377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buNone/>
            </a:pPr>
            <a:r>
              <a:rPr lang="lv-LV" sz="2600" dirty="0">
                <a:latin typeface="Poppins" panose="00000500000000000000" pitchFamily="2" charset="-70"/>
                <a:cs typeface="Poppins" panose="00000500000000000000" pitchFamily="2" charset="-70"/>
              </a:rPr>
              <a:t>Ja nav pārliecība par parāda pamatotību -  nekavējoties vērsties pie parādu atguvēja ar </a:t>
            </a:r>
            <a:r>
              <a:rPr lang="lv-LV" sz="2600" b="1" dirty="0">
                <a:latin typeface="Poppins" panose="00000500000000000000" pitchFamily="2" charset="-70"/>
                <a:cs typeface="Poppins" panose="00000500000000000000" pitchFamily="2" charset="-70"/>
              </a:rPr>
              <a:t>pamatotiem rakstveida iebildumiem pret parāda esamību, tā apmēru un samaksas termiņu!</a:t>
            </a:r>
          </a:p>
          <a:p>
            <a:pPr>
              <a:lnSpc>
                <a:spcPct val="150000"/>
              </a:lnSpc>
              <a:buNone/>
            </a:pPr>
            <a:endParaRPr lang="lv-LV" sz="2600" dirty="0">
              <a:latin typeface="Poppins" panose="00000500000000000000" pitchFamily="2" charset="-70"/>
              <a:cs typeface="Poppins" panose="00000500000000000000" pitchFamily="2" charset="-70"/>
            </a:endParaRPr>
          </a:p>
          <a:p>
            <a:pPr algn="just">
              <a:lnSpc>
                <a:spcPct val="150000"/>
              </a:lnSpc>
              <a:buNone/>
            </a:pPr>
            <a:r>
              <a:rPr lang="lv-LV" sz="2600" b="1" dirty="0">
                <a:latin typeface="Poppins" panose="00000500000000000000" pitchFamily="2" charset="-70"/>
                <a:cs typeface="Poppins" panose="00000500000000000000" pitchFamily="2" charset="-70"/>
              </a:rPr>
              <a:t>Neuztvert saņemto paziņojumu kā draudus! </a:t>
            </a:r>
            <a:r>
              <a:rPr lang="lv-LV" sz="2600" dirty="0">
                <a:latin typeface="Poppins" panose="00000500000000000000" pitchFamily="2" charset="-70"/>
                <a:cs typeface="Poppins" panose="00000500000000000000" pitchFamily="2" charset="-70"/>
              </a:rPr>
              <a:t>Paziņojums ir informatīva atgādinājuma vēstule par parādsaistībām un aicinājums izpildīt tās labprātīgi. </a:t>
            </a:r>
          </a:p>
          <a:p>
            <a:pPr algn="just">
              <a:lnSpc>
                <a:spcPct val="150000"/>
              </a:lnSpc>
              <a:buNone/>
            </a:pPr>
            <a:endParaRPr lang="lv-LV" sz="2600" dirty="0">
              <a:latin typeface="Poppins" panose="00000500000000000000" pitchFamily="2" charset="-70"/>
              <a:cs typeface="Poppins" panose="00000500000000000000" pitchFamily="2" charset="-70"/>
            </a:endParaRPr>
          </a:p>
          <a:p>
            <a:pPr algn="just">
              <a:lnSpc>
                <a:spcPct val="150000"/>
              </a:lnSpc>
              <a:buNone/>
            </a:pPr>
            <a:r>
              <a:rPr lang="lv-LV" sz="2600" dirty="0">
                <a:latin typeface="Poppins" panose="00000500000000000000" pitchFamily="2" charset="-70"/>
                <a:cs typeface="Poppins" panose="00000500000000000000" pitchFamily="2" charset="-70"/>
              </a:rPr>
              <a:t>Vēl vairāk padomu PTAC mājaslapā - </a:t>
            </a:r>
            <a:r>
              <a:rPr lang="lv-LV" sz="2600" dirty="0">
                <a:latin typeface="Poppins" panose="00000500000000000000" pitchFamily="2" charset="-70"/>
                <a:cs typeface="Poppins" panose="00000500000000000000" pitchFamily="2" charset="-70"/>
                <a:hlinkClick r:id="rId2"/>
              </a:rPr>
              <a:t>https://www.ptac.gov.lv/lv/padomi-par-arpustiesas-parada-atgusanas-procesu</a:t>
            </a:r>
            <a:r>
              <a:rPr lang="lv-LV" sz="2600" dirty="0">
                <a:latin typeface="Poppins" panose="00000500000000000000" pitchFamily="2" charset="-70"/>
                <a:cs typeface="Poppins" panose="00000500000000000000" pitchFamily="2" charset="-70"/>
              </a:rPr>
              <a:t> </a:t>
            </a:r>
          </a:p>
        </p:txBody>
      </p:sp>
      <p:grpSp>
        <p:nvGrpSpPr>
          <p:cNvPr id="12" name="Group 3">
            <a:extLst>
              <a:ext uri="{FF2B5EF4-FFF2-40B4-BE49-F238E27FC236}">
                <a16:creationId xmlns:a16="http://schemas.microsoft.com/office/drawing/2014/main" id="{6375301D-30DB-F32F-C393-F62C578C4DE6}"/>
              </a:ext>
            </a:extLst>
          </p:cNvPr>
          <p:cNvGrpSpPr/>
          <p:nvPr/>
        </p:nvGrpSpPr>
        <p:grpSpPr>
          <a:xfrm>
            <a:off x="7737352" y="2171700"/>
            <a:ext cx="264780" cy="264780"/>
            <a:chOff x="0" y="0"/>
            <a:chExt cx="812800" cy="812800"/>
          </a:xfrm>
        </p:grpSpPr>
        <p:sp>
          <p:nvSpPr>
            <p:cNvPr id="13" name="Freeform 4">
              <a:extLst>
                <a:ext uri="{FF2B5EF4-FFF2-40B4-BE49-F238E27FC236}">
                  <a16:creationId xmlns:a16="http://schemas.microsoft.com/office/drawing/2014/main" id="{24BC49C4-3C56-96DA-73C1-624A2A88C022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AAD7D4"/>
            </a:solidFill>
          </p:spPr>
          <p:txBody>
            <a:bodyPr/>
            <a:lstStyle/>
            <a:p>
              <a:endParaRPr lang="lv-LV"/>
            </a:p>
          </p:txBody>
        </p:sp>
        <p:sp>
          <p:nvSpPr>
            <p:cNvPr id="17" name="TextBox 5">
              <a:extLst>
                <a:ext uri="{FF2B5EF4-FFF2-40B4-BE49-F238E27FC236}">
                  <a16:creationId xmlns:a16="http://schemas.microsoft.com/office/drawing/2014/main" id="{1F5BF14B-B329-E8EF-CF59-AA2A14175E6B}"/>
                </a:ext>
              </a:extLst>
            </p:cNvPr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 dirty="0"/>
            </a:p>
          </p:txBody>
        </p:sp>
      </p:grpSp>
      <p:grpSp>
        <p:nvGrpSpPr>
          <p:cNvPr id="21" name="Group 3">
            <a:extLst>
              <a:ext uri="{FF2B5EF4-FFF2-40B4-BE49-F238E27FC236}">
                <a16:creationId xmlns:a16="http://schemas.microsoft.com/office/drawing/2014/main" id="{897D5E3C-37B2-67FA-7222-E8C9AE69FEBE}"/>
              </a:ext>
            </a:extLst>
          </p:cNvPr>
          <p:cNvGrpSpPr/>
          <p:nvPr/>
        </p:nvGrpSpPr>
        <p:grpSpPr>
          <a:xfrm>
            <a:off x="7737352" y="5143500"/>
            <a:ext cx="264780" cy="264780"/>
            <a:chOff x="0" y="0"/>
            <a:chExt cx="812800" cy="812800"/>
          </a:xfrm>
        </p:grpSpPr>
        <p:sp>
          <p:nvSpPr>
            <p:cNvPr id="22" name="Freeform 4">
              <a:extLst>
                <a:ext uri="{FF2B5EF4-FFF2-40B4-BE49-F238E27FC236}">
                  <a16:creationId xmlns:a16="http://schemas.microsoft.com/office/drawing/2014/main" id="{C1C7E58C-EFCC-8FE5-DB10-DDBF86009F4F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AAD7D4"/>
            </a:solidFill>
          </p:spPr>
          <p:txBody>
            <a:bodyPr/>
            <a:lstStyle/>
            <a:p>
              <a:endParaRPr lang="lv-LV"/>
            </a:p>
          </p:txBody>
        </p:sp>
        <p:sp>
          <p:nvSpPr>
            <p:cNvPr id="25" name="TextBox 5">
              <a:extLst>
                <a:ext uri="{FF2B5EF4-FFF2-40B4-BE49-F238E27FC236}">
                  <a16:creationId xmlns:a16="http://schemas.microsoft.com/office/drawing/2014/main" id="{64E3D3A9-8279-3349-7760-3FCF05D12FB1}"/>
                </a:ext>
              </a:extLst>
            </p:cNvPr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 dirty="0"/>
            </a:p>
          </p:txBody>
        </p:sp>
      </p:grpSp>
      <p:pic>
        <p:nvPicPr>
          <p:cNvPr id="5" name="Picture 4">
            <a:extLst>
              <a:ext uri="{FF2B5EF4-FFF2-40B4-BE49-F238E27FC236}">
                <a16:creationId xmlns:a16="http://schemas.microsoft.com/office/drawing/2014/main" id="{567A83BF-681D-C8D3-9530-90F77B88ACD6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35000"/>
          </a:blip>
          <a:stretch>
            <a:fillRect/>
          </a:stretch>
        </p:blipFill>
        <p:spPr>
          <a:xfrm>
            <a:off x="0" y="0"/>
            <a:ext cx="6781800" cy="10289628"/>
          </a:xfrm>
          <a:prstGeom prst="rect">
            <a:avLst/>
          </a:prstGeom>
        </p:spPr>
      </p:pic>
      <p:grpSp>
        <p:nvGrpSpPr>
          <p:cNvPr id="2" name="Group 3">
            <a:extLst>
              <a:ext uri="{FF2B5EF4-FFF2-40B4-BE49-F238E27FC236}">
                <a16:creationId xmlns:a16="http://schemas.microsoft.com/office/drawing/2014/main" id="{64227B49-D351-03C1-29AD-423AA0DB1AC5}"/>
              </a:ext>
            </a:extLst>
          </p:cNvPr>
          <p:cNvGrpSpPr/>
          <p:nvPr/>
        </p:nvGrpSpPr>
        <p:grpSpPr>
          <a:xfrm>
            <a:off x="7737352" y="8102888"/>
            <a:ext cx="264780" cy="264780"/>
            <a:chOff x="0" y="0"/>
            <a:chExt cx="812800" cy="812800"/>
          </a:xfrm>
        </p:grpSpPr>
        <p:sp>
          <p:nvSpPr>
            <p:cNvPr id="3" name="Freeform 4">
              <a:extLst>
                <a:ext uri="{FF2B5EF4-FFF2-40B4-BE49-F238E27FC236}">
                  <a16:creationId xmlns:a16="http://schemas.microsoft.com/office/drawing/2014/main" id="{39148E5B-144C-A643-E438-4E4DAF36C591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AAD7D4"/>
            </a:solidFill>
          </p:spPr>
          <p:txBody>
            <a:bodyPr/>
            <a:lstStyle/>
            <a:p>
              <a:endParaRPr lang="lv-LV"/>
            </a:p>
          </p:txBody>
        </p:sp>
        <p:sp>
          <p:nvSpPr>
            <p:cNvPr id="4" name="TextBox 5">
              <a:extLst>
                <a:ext uri="{FF2B5EF4-FFF2-40B4-BE49-F238E27FC236}">
                  <a16:creationId xmlns:a16="http://schemas.microsoft.com/office/drawing/2014/main" id="{85A07202-20DC-5853-D577-02385AC50669}"/>
                </a:ext>
              </a:extLst>
            </p:cNvPr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83798082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11C6ACA-E67B-23D7-5526-1975CECA4A0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8C2FA93C-0BDE-4DC4-6889-7302BBF03393}"/>
              </a:ext>
            </a:extLst>
          </p:cNvPr>
          <p:cNvSpPr/>
          <p:nvPr/>
        </p:nvSpPr>
        <p:spPr>
          <a:xfrm>
            <a:off x="13504" y="0"/>
            <a:ext cx="18288000" cy="10286999"/>
          </a:xfrm>
          <a:custGeom>
            <a:avLst/>
            <a:gdLst/>
            <a:ahLst/>
            <a:cxnLst/>
            <a:rect l="l" t="t" r="r" b="b"/>
            <a:pathLst>
              <a:path w="22013892" h="12354774">
                <a:moveTo>
                  <a:pt x="0" y="0"/>
                </a:moveTo>
                <a:lnTo>
                  <a:pt x="22013891" y="0"/>
                </a:lnTo>
                <a:lnTo>
                  <a:pt x="22013891" y="12354775"/>
                </a:lnTo>
                <a:lnTo>
                  <a:pt x="0" y="1235477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50000"/>
            </a:blip>
            <a:stretch>
              <a:fillRect t="-9467" b="-9467"/>
            </a:stretch>
          </a:blipFill>
        </p:spPr>
        <p:txBody>
          <a:bodyPr/>
          <a:lstStyle/>
          <a:p>
            <a:endParaRPr lang="lv-LV" dirty="0"/>
          </a:p>
        </p:txBody>
      </p:sp>
      <p:grpSp>
        <p:nvGrpSpPr>
          <p:cNvPr id="3" name="Group 3">
            <a:extLst>
              <a:ext uri="{FF2B5EF4-FFF2-40B4-BE49-F238E27FC236}">
                <a16:creationId xmlns:a16="http://schemas.microsoft.com/office/drawing/2014/main" id="{0FA298B8-776A-30B6-3B67-5E937073341C}"/>
              </a:ext>
            </a:extLst>
          </p:cNvPr>
          <p:cNvGrpSpPr/>
          <p:nvPr/>
        </p:nvGrpSpPr>
        <p:grpSpPr>
          <a:xfrm>
            <a:off x="-2101622" y="-767350"/>
            <a:ext cx="22013892" cy="12362394"/>
            <a:chOff x="0" y="0"/>
            <a:chExt cx="5913785" cy="3084566"/>
          </a:xfrm>
        </p:grpSpPr>
        <p:sp>
          <p:nvSpPr>
            <p:cNvPr id="4" name="Freeform 4">
              <a:extLst>
                <a:ext uri="{FF2B5EF4-FFF2-40B4-BE49-F238E27FC236}">
                  <a16:creationId xmlns:a16="http://schemas.microsoft.com/office/drawing/2014/main" id="{80B5A78C-578F-5D5A-5D0C-EA64EEEE6582}"/>
                </a:ext>
              </a:extLst>
            </p:cNvPr>
            <p:cNvSpPr/>
            <p:nvPr/>
          </p:nvSpPr>
          <p:spPr>
            <a:xfrm>
              <a:off x="0" y="0"/>
              <a:ext cx="5913785" cy="3084567"/>
            </a:xfrm>
            <a:custGeom>
              <a:avLst/>
              <a:gdLst/>
              <a:ahLst/>
              <a:cxnLst/>
              <a:rect l="l" t="t" r="r" b="b"/>
              <a:pathLst>
                <a:path w="5913785" h="3084567">
                  <a:moveTo>
                    <a:pt x="0" y="0"/>
                  </a:moveTo>
                  <a:lnTo>
                    <a:pt x="5913785" y="0"/>
                  </a:lnTo>
                  <a:lnTo>
                    <a:pt x="5913785" y="3084567"/>
                  </a:lnTo>
                  <a:lnTo>
                    <a:pt x="0" y="3084567"/>
                  </a:lnTo>
                  <a:close/>
                </a:path>
              </a:pathLst>
            </a:cu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/>
            <a:lstStyle/>
            <a:p>
              <a:endParaRPr lang="lv-LV"/>
            </a:p>
          </p:txBody>
        </p:sp>
        <p:sp>
          <p:nvSpPr>
            <p:cNvPr id="5" name="TextBox 5">
              <a:extLst>
                <a:ext uri="{FF2B5EF4-FFF2-40B4-BE49-F238E27FC236}">
                  <a16:creationId xmlns:a16="http://schemas.microsoft.com/office/drawing/2014/main" id="{3B873A1D-D0FF-31C0-6127-7FB8E076B27D}"/>
                </a:ext>
              </a:extLst>
            </p:cNvPr>
            <p:cNvSpPr txBox="1"/>
            <p:nvPr/>
          </p:nvSpPr>
          <p:spPr>
            <a:xfrm>
              <a:off x="0" y="-38100"/>
              <a:ext cx="5913785" cy="312266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pic>
        <p:nvPicPr>
          <p:cNvPr id="6" name="Graphic 5">
            <a:extLst>
              <a:ext uri="{FF2B5EF4-FFF2-40B4-BE49-F238E27FC236}">
                <a16:creationId xmlns:a16="http://schemas.microsoft.com/office/drawing/2014/main" id="{38CBBBFE-63DD-7B72-DB89-228F46499CD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769074" y="-28454"/>
            <a:ext cx="2749851" cy="3972425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5DE7BCE3-C933-12F9-042A-EBAE2353D406}"/>
              </a:ext>
            </a:extLst>
          </p:cNvPr>
          <p:cNvSpPr txBox="1">
            <a:spLocks/>
          </p:cNvSpPr>
          <p:nvPr/>
        </p:nvSpPr>
        <p:spPr>
          <a:xfrm>
            <a:off x="5562598" y="4845867"/>
            <a:ext cx="7162801" cy="1497163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Aft>
                <a:spcPts val="600"/>
              </a:spcAft>
            </a:pPr>
            <a:r>
              <a:rPr lang="lv-LV" b="1" dirty="0">
                <a:latin typeface="Poppins" panose="00000500000000000000" pitchFamily="2" charset="-70"/>
                <a:cs typeface="Poppins" panose="00000500000000000000" pitchFamily="2" charset="-70"/>
              </a:rPr>
              <a:t>Paldies! </a:t>
            </a:r>
            <a:r>
              <a:rPr lang="lv-LV" b="1" dirty="0">
                <a:solidFill>
                  <a:schemeClr val="accent5">
                    <a:lumMod val="75000"/>
                  </a:schemeClr>
                </a:solidFill>
                <a:latin typeface="Poppins" panose="00000500000000000000" pitchFamily="2" charset="-70"/>
                <a:cs typeface="Poppins" panose="00000500000000000000" pitchFamily="2" charset="-70"/>
              </a:rPr>
              <a:t>JAUTĀJUMI?</a:t>
            </a:r>
            <a:endParaRPr lang="lv-LV" b="1" dirty="0">
              <a:latin typeface="Poppins" panose="00000500000000000000" pitchFamily="2" charset="-70"/>
              <a:cs typeface="Poppins" panose="00000500000000000000" pitchFamily="2" charset="-7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DE759D8-7AC5-A2C5-7B92-AFCD87C16FF6}"/>
              </a:ext>
            </a:extLst>
          </p:cNvPr>
          <p:cNvSpPr txBox="1"/>
          <p:nvPr/>
        </p:nvSpPr>
        <p:spPr>
          <a:xfrm>
            <a:off x="4514846" y="6440966"/>
            <a:ext cx="9277353" cy="13388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lv-LV" sz="2700" b="1" dirty="0">
                <a:solidFill>
                  <a:schemeClr val="tx1"/>
                </a:solidFill>
                <a:effectLst/>
              </a:rPr>
              <a:t>Andis Priedītis</a:t>
            </a:r>
            <a:endParaRPr lang="lv-LV" sz="2700" b="1" dirty="0">
              <a:effectLst/>
            </a:endParaRPr>
          </a:p>
          <a:p>
            <a:pPr algn="ctr">
              <a:spcAft>
                <a:spcPts val="0"/>
              </a:spcAft>
            </a:pPr>
            <a:r>
              <a:rPr lang="lv-LV" sz="2700" dirty="0">
                <a:solidFill>
                  <a:schemeClr val="tx1"/>
                </a:solidFill>
                <a:effectLst/>
              </a:rPr>
              <a:t>Patērētāju tiesību uzraudzības departamenta direktora vietnieks</a:t>
            </a:r>
          </a:p>
          <a:p>
            <a:pPr algn="ctr">
              <a:spcAft>
                <a:spcPts val="0"/>
              </a:spcAft>
            </a:pPr>
            <a:r>
              <a:rPr lang="lv-LV" sz="2700" dirty="0">
                <a:solidFill>
                  <a:schemeClr val="tx1"/>
                </a:solidFill>
                <a:effectLst/>
              </a:rPr>
              <a:t>Tālr. 67388650, E-pasts: </a:t>
            </a:r>
            <a:r>
              <a:rPr lang="lv-LV" sz="2700" u="sng" dirty="0">
                <a:solidFill>
                  <a:schemeClr val="tx1"/>
                </a:solidFill>
                <a:effectLst/>
              </a:rPr>
              <a:t>Andis.Prieditis@ptac.gov.lv</a:t>
            </a:r>
            <a:endParaRPr lang="lv-LV" sz="2700" dirty="0">
              <a:solidFill>
                <a:schemeClr val="tx1"/>
              </a:solidFill>
              <a:effectLst/>
            </a:endParaRP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46911312-1213-02E5-EE7E-30BED646F1DC}"/>
              </a:ext>
            </a:extLst>
          </p:cNvPr>
          <p:cNvGrpSpPr/>
          <p:nvPr/>
        </p:nvGrpSpPr>
        <p:grpSpPr>
          <a:xfrm>
            <a:off x="4908636" y="9105900"/>
            <a:ext cx="8470723" cy="630942"/>
            <a:chOff x="5321476" y="9182100"/>
            <a:chExt cx="8470723" cy="630942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450EF3EC-3D45-71F5-361A-B73CBF357915}"/>
                </a:ext>
              </a:extLst>
            </p:cNvPr>
            <p:cNvSpPr txBox="1"/>
            <p:nvPr/>
          </p:nvSpPr>
          <p:spPr>
            <a:xfrm>
              <a:off x="10486052" y="9182100"/>
              <a:ext cx="3306147" cy="63094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lv-LV" sz="3500" dirty="0"/>
                <a:t>www.ptac.gov.lv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448C005C-C81A-2E62-CEAA-95265B325176}"/>
                </a:ext>
              </a:extLst>
            </p:cNvPr>
            <p:cNvSpPr txBox="1"/>
            <p:nvPr/>
          </p:nvSpPr>
          <p:spPr>
            <a:xfrm>
              <a:off x="9495743" y="9312905"/>
              <a:ext cx="313267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lv-LV" sz="1800" dirty="0"/>
                <a:t>|</a:t>
              </a:r>
            </a:p>
          </p:txBody>
        </p:sp>
        <p:pic>
          <p:nvPicPr>
            <p:cNvPr id="8" name="Graphic 4">
              <a:extLst>
                <a:ext uri="{FF2B5EF4-FFF2-40B4-BE49-F238E27FC236}">
                  <a16:creationId xmlns:a16="http://schemas.microsoft.com/office/drawing/2014/main" id="{E9DA8420-3BDB-EADB-A4B3-82E59BBCB78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321476" y="9213758"/>
              <a:ext cx="3497226" cy="59928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2890872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9">
            <a:extLst>
              <a:ext uri="{FF2B5EF4-FFF2-40B4-BE49-F238E27FC236}">
                <a16:creationId xmlns:a16="http://schemas.microsoft.com/office/drawing/2014/main" id="{DF065297-7067-9611-3B69-206F89A95321}"/>
              </a:ext>
            </a:extLst>
          </p:cNvPr>
          <p:cNvSpPr txBox="1"/>
          <p:nvPr/>
        </p:nvSpPr>
        <p:spPr>
          <a:xfrm>
            <a:off x="6324600" y="500009"/>
            <a:ext cx="11658600" cy="125572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lv-LV" sz="4080" b="1" dirty="0">
                <a:solidFill>
                  <a:srgbClr val="1C2120"/>
                </a:solidFill>
                <a:latin typeface="Poppins Bold"/>
                <a:ea typeface="Poppins Bold"/>
                <a:cs typeface="Poppins Bold"/>
                <a:sym typeface="Poppins Bold"/>
              </a:rPr>
              <a:t>Licencēto parāda </a:t>
            </a:r>
            <a:r>
              <a:rPr lang="lv-LV" sz="4080" b="1" dirty="0" err="1">
                <a:solidFill>
                  <a:srgbClr val="1C2120"/>
                </a:solidFill>
                <a:latin typeface="Poppins Bold"/>
                <a:ea typeface="Poppins Bold"/>
                <a:cs typeface="Poppins Bold"/>
                <a:sym typeface="Poppins Bold"/>
              </a:rPr>
              <a:t>ārpustiesas</a:t>
            </a:r>
            <a:r>
              <a:rPr lang="lv-LV" sz="4080" b="1" dirty="0">
                <a:solidFill>
                  <a:srgbClr val="1C2120"/>
                </a:solidFill>
                <a:latin typeface="Poppins Bold"/>
                <a:ea typeface="Poppins Bold"/>
                <a:cs typeface="Poppins Bold"/>
                <a:sym typeface="Poppins Bold"/>
              </a:rPr>
              <a:t> atgūšanas </a:t>
            </a:r>
            <a:r>
              <a:rPr lang="lv-LV" sz="4080" b="1" noProof="0" dirty="0">
                <a:solidFill>
                  <a:srgbClr val="1C2120"/>
                </a:solidFill>
                <a:latin typeface="Poppins Bold"/>
                <a:ea typeface="Poppins Bold"/>
                <a:cs typeface="Poppins Bold"/>
                <a:sym typeface="Poppins Bold"/>
              </a:rPr>
              <a:t>pakalpojuma sniedzēju skaits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596ECA2-9FAC-FF3B-C36D-4D54BA0F979D}"/>
              </a:ext>
            </a:extLst>
          </p:cNvPr>
          <p:cNvPicPr>
            <a:picLocks noChangeAspect="1"/>
          </p:cNvPicPr>
          <p:nvPr/>
        </p:nvPicPr>
        <p:blipFill>
          <a:blip r:embed="rId2">
            <a:grayscl/>
            <a:alphaModFix amt="5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200"/>
                    </a14:imgEffect>
                    <a14:imgEffect>
                      <a14:saturation sat="300000"/>
                    </a14:imgEffect>
                  </a14:imgLayer>
                </a14:imgProps>
              </a:ext>
            </a:extLst>
          </a:blip>
          <a:srcRect l="3287" r="9016"/>
          <a:stretch/>
        </p:blipFill>
        <p:spPr>
          <a:xfrm>
            <a:off x="0" y="-2"/>
            <a:ext cx="6096000" cy="10286999"/>
          </a:xfrm>
          <a:prstGeom prst="rect">
            <a:avLst/>
          </a:prstGeom>
        </p:spPr>
      </p:pic>
      <p:sp>
        <p:nvSpPr>
          <p:cNvPr id="5" name="TextBox 5"/>
          <p:cNvSpPr txBox="1"/>
          <p:nvPr/>
        </p:nvSpPr>
        <p:spPr>
          <a:xfrm>
            <a:off x="3544" y="-140371"/>
            <a:ext cx="6466944" cy="10427368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 algn="ctr">
              <a:lnSpc>
                <a:spcPts val="2659"/>
              </a:lnSpc>
            </a:pPr>
            <a:endParaRPr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3A42097-01EF-8EEC-B771-530CD5B9D906}"/>
              </a:ext>
            </a:extLst>
          </p:cNvPr>
          <p:cNvSpPr txBox="1"/>
          <p:nvPr/>
        </p:nvSpPr>
        <p:spPr>
          <a:xfrm>
            <a:off x="7391400" y="3086100"/>
            <a:ext cx="10128707" cy="597689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598"/>
              </a:spcAft>
              <a:buClr>
                <a:srgbClr val="000000"/>
              </a:buClr>
            </a:pPr>
            <a:r>
              <a:rPr lang="lv-LV" sz="2600" b="0" strike="noStrike" spc="-1" dirty="0">
                <a:solidFill>
                  <a:srgbClr val="000000"/>
                </a:solidFill>
                <a:latin typeface="Poppins" panose="00000500000000000000" pitchFamily="2" charset="-70"/>
                <a:ea typeface="SimSun"/>
                <a:cs typeface="Poppins" panose="00000500000000000000" pitchFamily="2" charset="-70"/>
              </a:rPr>
              <a:t>2024. gadā sākumā Latvijā darbojās </a:t>
            </a:r>
            <a:r>
              <a:rPr lang="lv-LV" sz="2600" b="1" strike="noStrike" spc="-1" dirty="0">
                <a:latin typeface="Poppins" panose="00000500000000000000" pitchFamily="2" charset="-70"/>
                <a:ea typeface="SimSun"/>
                <a:cs typeface="Poppins" panose="00000500000000000000" pitchFamily="2" charset="-70"/>
              </a:rPr>
              <a:t>19</a:t>
            </a:r>
            <a:r>
              <a:rPr lang="lv-LV" sz="2600" b="0" strike="noStrike" spc="-1" dirty="0">
                <a:solidFill>
                  <a:srgbClr val="000000"/>
                </a:solidFill>
                <a:latin typeface="Poppins" panose="00000500000000000000" pitchFamily="2" charset="-70"/>
                <a:ea typeface="SimSun"/>
                <a:cs typeface="Poppins" panose="00000500000000000000" pitchFamily="2" charset="-70"/>
              </a:rPr>
              <a:t> parādu </a:t>
            </a:r>
            <a:r>
              <a:rPr lang="lv-LV" sz="2600" spc="-1" dirty="0" err="1">
                <a:solidFill>
                  <a:srgbClr val="000000"/>
                </a:solidFill>
                <a:latin typeface="Poppins" panose="00000500000000000000" pitchFamily="2" charset="-70"/>
                <a:ea typeface="SimSun"/>
                <a:cs typeface="Poppins" panose="00000500000000000000" pitchFamily="2" charset="-70"/>
              </a:rPr>
              <a:t>ārpustiesas</a:t>
            </a:r>
            <a:r>
              <a:rPr lang="lv-LV" sz="2600" b="0" strike="noStrike" spc="-1" dirty="0">
                <a:solidFill>
                  <a:srgbClr val="000000"/>
                </a:solidFill>
                <a:latin typeface="Poppins" panose="00000500000000000000" pitchFamily="2" charset="-70"/>
                <a:ea typeface="SimSun"/>
                <a:cs typeface="Poppins" panose="00000500000000000000" pitchFamily="2" charset="-70"/>
              </a:rPr>
              <a:t> atgūšanas pakalpojuma sniedzēji. Gada beig</a:t>
            </a:r>
            <a:r>
              <a:rPr lang="lv-LV" sz="2600" spc="-1" dirty="0">
                <a:solidFill>
                  <a:srgbClr val="000000"/>
                </a:solidFill>
                <a:latin typeface="Poppins" panose="00000500000000000000" pitchFamily="2" charset="-70"/>
                <a:ea typeface="SimSun"/>
                <a:cs typeface="Poppins" panose="00000500000000000000" pitchFamily="2" charset="-70"/>
              </a:rPr>
              <a:t>ās – </a:t>
            </a:r>
            <a:r>
              <a:rPr lang="lv-LV" sz="2600" b="1" spc="-1" dirty="0">
                <a:latin typeface="Poppins" panose="00000500000000000000" pitchFamily="2" charset="-70"/>
                <a:ea typeface="SimSun"/>
                <a:cs typeface="Poppins" panose="00000500000000000000" pitchFamily="2" charset="-70"/>
              </a:rPr>
              <a:t>18</a:t>
            </a:r>
            <a:r>
              <a:rPr lang="lv-LV" sz="2600" spc="-1" dirty="0">
                <a:solidFill>
                  <a:srgbClr val="000000"/>
                </a:solidFill>
                <a:latin typeface="Poppins" panose="00000500000000000000" pitchFamily="2" charset="-70"/>
                <a:ea typeface="SimSun"/>
                <a:cs typeface="Poppins" panose="00000500000000000000" pitchFamily="2" charset="-70"/>
              </a:rPr>
              <a:t>.</a:t>
            </a:r>
          </a:p>
          <a:p>
            <a:pPr algn="just">
              <a:lnSpc>
                <a:spcPct val="115000"/>
              </a:lnSpc>
              <a:spcAft>
                <a:spcPts val="598"/>
              </a:spcAft>
              <a:buClr>
                <a:srgbClr val="000000"/>
              </a:buClr>
            </a:pPr>
            <a:endParaRPr lang="lv-LV" sz="2600" b="0" strike="noStrike" spc="-1" dirty="0">
              <a:solidFill>
                <a:srgbClr val="000000"/>
              </a:solidFill>
              <a:latin typeface="Poppins" panose="00000500000000000000" pitchFamily="2" charset="-70"/>
              <a:cs typeface="Poppins" panose="00000500000000000000" pitchFamily="2" charset="-70"/>
            </a:endParaRPr>
          </a:p>
          <a:p>
            <a:pPr algn="just">
              <a:lnSpc>
                <a:spcPct val="115000"/>
              </a:lnSpc>
              <a:spcAft>
                <a:spcPts val="598"/>
              </a:spcAft>
              <a:buClr>
                <a:srgbClr val="000000"/>
              </a:buClr>
            </a:pPr>
            <a:r>
              <a:rPr lang="lv-LV" sz="2600" b="0" strike="noStrike" spc="-1" dirty="0">
                <a:solidFill>
                  <a:srgbClr val="000000"/>
                </a:solidFill>
                <a:latin typeface="Poppins" panose="00000500000000000000" pitchFamily="2" charset="-70"/>
                <a:ea typeface="SimSun"/>
                <a:cs typeface="Poppins" panose="00000500000000000000" pitchFamily="2" charset="-70"/>
              </a:rPr>
              <a:t>2024. gadā PTAC netika saņemts neviens iesniegums </a:t>
            </a:r>
            <a:r>
              <a:rPr lang="en-US" sz="2600" b="0" strike="noStrike" spc="-1" dirty="0">
                <a:solidFill>
                  <a:srgbClr val="000000"/>
                </a:solidFill>
                <a:latin typeface="Poppins" panose="00000500000000000000" pitchFamily="2" charset="-70"/>
                <a:ea typeface="SimSun"/>
                <a:cs typeface="Poppins" panose="00000500000000000000" pitchFamily="2" charset="-70"/>
              </a:rPr>
              <a:t>l</a:t>
            </a:r>
            <a:r>
              <a:rPr lang="lv-LV" sz="2600" b="0" strike="noStrike" spc="-1" dirty="0" err="1">
                <a:solidFill>
                  <a:srgbClr val="000000"/>
                </a:solidFill>
                <a:latin typeface="Poppins" panose="00000500000000000000" pitchFamily="2" charset="-70"/>
                <a:ea typeface="SimSun"/>
                <a:cs typeface="Poppins" panose="00000500000000000000" pitchFamily="2" charset="-70"/>
              </a:rPr>
              <a:t>icences</a:t>
            </a:r>
            <a:r>
              <a:rPr lang="lv-LV" sz="2600" b="0" strike="noStrike" spc="-1" dirty="0">
                <a:solidFill>
                  <a:srgbClr val="000000"/>
                </a:solidFill>
                <a:latin typeface="Poppins" panose="00000500000000000000" pitchFamily="2" charset="-70"/>
                <a:ea typeface="SimSun"/>
                <a:cs typeface="Poppins" panose="00000500000000000000" pitchFamily="2" charset="-70"/>
              </a:rPr>
              <a:t> saņemšanai </a:t>
            </a:r>
            <a:r>
              <a:rPr lang="lv-LV" sz="2600" spc="-1" dirty="0">
                <a:solidFill>
                  <a:srgbClr val="000000"/>
                </a:solidFill>
                <a:latin typeface="Poppins" panose="00000500000000000000" pitchFamily="2" charset="-70"/>
                <a:ea typeface="SimSun"/>
                <a:cs typeface="Poppins" panose="00000500000000000000" pitchFamily="2" charset="-70"/>
              </a:rPr>
              <a:t>parādu </a:t>
            </a:r>
            <a:r>
              <a:rPr lang="lv-LV" sz="2600" b="0" strike="noStrike" spc="-1" dirty="0" err="1">
                <a:solidFill>
                  <a:srgbClr val="000000"/>
                </a:solidFill>
                <a:latin typeface="Poppins" panose="00000500000000000000" pitchFamily="2" charset="-70"/>
                <a:ea typeface="SimSun"/>
                <a:cs typeface="Poppins" panose="00000500000000000000" pitchFamily="2" charset="-70"/>
              </a:rPr>
              <a:t>ārpustiesas</a:t>
            </a:r>
            <a:r>
              <a:rPr lang="lv-LV" sz="2600" b="0" strike="noStrike" spc="-1" dirty="0">
                <a:solidFill>
                  <a:srgbClr val="000000"/>
                </a:solidFill>
                <a:latin typeface="Poppins" panose="00000500000000000000" pitchFamily="2" charset="-70"/>
                <a:ea typeface="SimSun"/>
                <a:cs typeface="Poppins" panose="00000500000000000000" pitchFamily="2" charset="-70"/>
              </a:rPr>
              <a:t> atgūšanas pakalpojuma sniegšanai</a:t>
            </a:r>
          </a:p>
          <a:p>
            <a:pPr algn="just">
              <a:lnSpc>
                <a:spcPct val="115000"/>
              </a:lnSpc>
              <a:spcAft>
                <a:spcPts val="598"/>
              </a:spcAft>
              <a:buClr>
                <a:srgbClr val="000000"/>
              </a:buClr>
            </a:pPr>
            <a:endParaRPr lang="lv-LV" sz="2600" b="0" strike="noStrike" spc="-1" dirty="0">
              <a:solidFill>
                <a:srgbClr val="000000"/>
              </a:solidFill>
              <a:latin typeface="Poppins" panose="00000500000000000000" pitchFamily="2" charset="-70"/>
              <a:cs typeface="Poppins" panose="00000500000000000000" pitchFamily="2" charset="-70"/>
            </a:endParaRPr>
          </a:p>
          <a:p>
            <a:pPr algn="just">
              <a:lnSpc>
                <a:spcPct val="115000"/>
              </a:lnSpc>
              <a:spcAft>
                <a:spcPts val="598"/>
              </a:spcAft>
              <a:buClr>
                <a:srgbClr val="000000"/>
              </a:buClr>
            </a:pPr>
            <a:r>
              <a:rPr lang="lv-LV" sz="2600" b="0" strike="noStrike" spc="-1" dirty="0">
                <a:solidFill>
                  <a:srgbClr val="000000"/>
                </a:solidFill>
                <a:latin typeface="Poppins" panose="00000500000000000000" pitchFamily="2" charset="-70"/>
                <a:ea typeface="SimSun"/>
                <a:cs typeface="Poppins" panose="00000500000000000000" pitchFamily="2" charset="-70"/>
              </a:rPr>
              <a:t>Pārskata gadā pārreģistrētas </a:t>
            </a:r>
            <a:r>
              <a:rPr lang="lv-LV" sz="2600" b="1" strike="noStrike" spc="-1" dirty="0">
                <a:latin typeface="Poppins" panose="00000500000000000000" pitchFamily="2" charset="-70"/>
                <a:ea typeface="SimSun"/>
                <a:cs typeface="Poppins" panose="00000500000000000000" pitchFamily="2" charset="-70"/>
              </a:rPr>
              <a:t>5</a:t>
            </a:r>
            <a:r>
              <a:rPr lang="lv-LV" sz="2600" b="0" strike="noStrike" spc="-1" dirty="0">
                <a:solidFill>
                  <a:srgbClr val="000000"/>
                </a:solidFill>
                <a:latin typeface="Poppins" panose="00000500000000000000" pitchFamily="2" charset="-70"/>
                <a:ea typeface="SimSun"/>
                <a:cs typeface="Poppins" panose="00000500000000000000" pitchFamily="2" charset="-70"/>
              </a:rPr>
              <a:t> </a:t>
            </a:r>
            <a:r>
              <a:rPr lang="en-US" sz="2600" b="0" strike="noStrike" spc="-1" dirty="0">
                <a:solidFill>
                  <a:srgbClr val="000000"/>
                </a:solidFill>
                <a:latin typeface="Poppins" panose="00000500000000000000" pitchFamily="2" charset="-70"/>
                <a:ea typeface="SimSun"/>
                <a:cs typeface="Poppins" panose="00000500000000000000" pitchFamily="2" charset="-70"/>
              </a:rPr>
              <a:t>l</a:t>
            </a:r>
            <a:r>
              <a:rPr lang="lv-LV" sz="2600" b="0" strike="noStrike" spc="-1" dirty="0" err="1">
                <a:solidFill>
                  <a:srgbClr val="000000"/>
                </a:solidFill>
                <a:latin typeface="Poppins" panose="00000500000000000000" pitchFamily="2" charset="-70"/>
                <a:ea typeface="SimSun"/>
                <a:cs typeface="Poppins" panose="00000500000000000000" pitchFamily="2" charset="-70"/>
              </a:rPr>
              <a:t>icences</a:t>
            </a:r>
            <a:r>
              <a:rPr lang="lv-LV" sz="2600" b="0" strike="noStrike" spc="-1" dirty="0">
                <a:solidFill>
                  <a:srgbClr val="000000"/>
                </a:solidFill>
                <a:latin typeface="Poppins" panose="00000500000000000000" pitchFamily="2" charset="-70"/>
                <a:ea typeface="SimSun"/>
                <a:cs typeface="Poppins" panose="00000500000000000000" pitchFamily="2" charset="-70"/>
              </a:rPr>
              <a:t>, grozītas </a:t>
            </a:r>
            <a:r>
              <a:rPr lang="lv-LV" sz="2600" b="1" strike="noStrike" spc="-1" dirty="0">
                <a:latin typeface="Poppins" panose="00000500000000000000" pitchFamily="2" charset="-70"/>
                <a:ea typeface="SimSun"/>
                <a:cs typeface="Poppins" panose="00000500000000000000" pitchFamily="2" charset="-70"/>
              </a:rPr>
              <a:t>3</a:t>
            </a:r>
            <a:r>
              <a:rPr lang="lv-LV" sz="2600" b="0" strike="noStrike" spc="-1" dirty="0">
                <a:solidFill>
                  <a:srgbClr val="000000"/>
                </a:solidFill>
                <a:latin typeface="Poppins" panose="00000500000000000000" pitchFamily="2" charset="-70"/>
                <a:ea typeface="SimSun"/>
                <a:cs typeface="Poppins" panose="00000500000000000000" pitchFamily="2" charset="-70"/>
              </a:rPr>
              <a:t> licences </a:t>
            </a:r>
            <a:endParaRPr lang="lv-LV" sz="2600" spc="-1" dirty="0">
              <a:solidFill>
                <a:srgbClr val="000000"/>
              </a:solidFill>
              <a:latin typeface="Poppins" panose="00000500000000000000" pitchFamily="2" charset="-70"/>
              <a:ea typeface="SimSun"/>
              <a:cs typeface="Poppins" panose="00000500000000000000" pitchFamily="2" charset="-70"/>
            </a:endParaRPr>
          </a:p>
          <a:p>
            <a:pPr algn="just">
              <a:lnSpc>
                <a:spcPct val="115000"/>
              </a:lnSpc>
              <a:spcAft>
                <a:spcPts val="598"/>
              </a:spcAft>
              <a:buClr>
                <a:srgbClr val="000000"/>
              </a:buClr>
            </a:pPr>
            <a:r>
              <a:rPr lang="lv-LV" sz="2600" b="0" strike="noStrike" spc="-1" dirty="0">
                <a:solidFill>
                  <a:srgbClr val="000000"/>
                </a:solidFill>
                <a:latin typeface="Poppins" panose="00000500000000000000" pitchFamily="2" charset="-70"/>
                <a:ea typeface="SimSun"/>
                <a:cs typeface="Poppins" panose="00000500000000000000" pitchFamily="2" charset="-70"/>
              </a:rPr>
              <a:t>Sākot ar 2025. gada</a:t>
            </a:r>
            <a:r>
              <a:rPr lang="lv-LV" sz="2600" spc="-1" dirty="0">
                <a:solidFill>
                  <a:srgbClr val="000000"/>
                </a:solidFill>
                <a:latin typeface="Poppins" panose="00000500000000000000" pitchFamily="2" charset="-70"/>
                <a:ea typeface="SimSun"/>
                <a:cs typeface="Poppins" panose="00000500000000000000" pitchFamily="2" charset="-70"/>
              </a:rPr>
              <a:t> 1. februāri licences </a:t>
            </a:r>
            <a:r>
              <a:rPr lang="lv-LV" sz="2600" spc="-1" dirty="0" err="1">
                <a:solidFill>
                  <a:srgbClr val="000000"/>
                </a:solidFill>
                <a:latin typeface="Poppins" panose="00000500000000000000" pitchFamily="2" charset="-70"/>
                <a:ea typeface="SimSun"/>
                <a:cs typeface="Poppins" panose="00000500000000000000" pitchFamily="2" charset="-70"/>
              </a:rPr>
              <a:t>pārreģistrācija</a:t>
            </a:r>
            <a:r>
              <a:rPr lang="lv-LV" sz="2600" spc="-1" dirty="0">
                <a:solidFill>
                  <a:srgbClr val="000000"/>
                </a:solidFill>
                <a:latin typeface="Poppins" panose="00000500000000000000" pitchFamily="2" charset="-70"/>
                <a:ea typeface="SimSun"/>
                <a:cs typeface="Poppins" panose="00000500000000000000" pitchFamily="2" charset="-70"/>
              </a:rPr>
              <a:t> atcelta un turpmāk licence tiks izsniegta uz nenoteiktu laiku. Spēkā esošās Licences ir spēkā līdz attiecīgajā licencē norādītā termiņa beigām.</a:t>
            </a:r>
            <a:endParaRPr lang="lv-LV" sz="2600" b="0" strike="noStrike" spc="-1" dirty="0">
              <a:solidFill>
                <a:srgbClr val="000000"/>
              </a:solidFill>
              <a:latin typeface="Poppins" panose="00000500000000000000" pitchFamily="2" charset="-70"/>
              <a:cs typeface="Poppins" panose="00000500000000000000" pitchFamily="2" charset="-70"/>
            </a:endParaRPr>
          </a:p>
        </p:txBody>
      </p:sp>
      <p:grpSp>
        <p:nvGrpSpPr>
          <p:cNvPr id="14" name="Group 3">
            <a:extLst>
              <a:ext uri="{FF2B5EF4-FFF2-40B4-BE49-F238E27FC236}">
                <a16:creationId xmlns:a16="http://schemas.microsoft.com/office/drawing/2014/main" id="{72D234A9-F51E-F920-4F97-D2BFF1DB8D85}"/>
              </a:ext>
            </a:extLst>
          </p:cNvPr>
          <p:cNvGrpSpPr/>
          <p:nvPr/>
        </p:nvGrpSpPr>
        <p:grpSpPr>
          <a:xfrm>
            <a:off x="6779777" y="3238500"/>
            <a:ext cx="264780" cy="264780"/>
            <a:chOff x="0" y="0"/>
            <a:chExt cx="812800" cy="812800"/>
          </a:xfrm>
        </p:grpSpPr>
        <p:sp>
          <p:nvSpPr>
            <p:cNvPr id="15" name="Freeform 4">
              <a:extLst>
                <a:ext uri="{FF2B5EF4-FFF2-40B4-BE49-F238E27FC236}">
                  <a16:creationId xmlns:a16="http://schemas.microsoft.com/office/drawing/2014/main" id="{C751AFAC-8F73-C1D5-CF96-CB4FF70CAF8C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AAD7D4"/>
            </a:solidFill>
          </p:spPr>
          <p:txBody>
            <a:bodyPr/>
            <a:lstStyle/>
            <a:p>
              <a:endParaRPr lang="lv-LV"/>
            </a:p>
          </p:txBody>
        </p:sp>
        <p:sp>
          <p:nvSpPr>
            <p:cNvPr id="16" name="TextBox 5">
              <a:extLst>
                <a:ext uri="{FF2B5EF4-FFF2-40B4-BE49-F238E27FC236}">
                  <a16:creationId xmlns:a16="http://schemas.microsoft.com/office/drawing/2014/main" id="{477362D8-B11F-2465-8345-8C2606C93331}"/>
                </a:ext>
              </a:extLst>
            </p:cNvPr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7" name="Group 3">
            <a:extLst>
              <a:ext uri="{FF2B5EF4-FFF2-40B4-BE49-F238E27FC236}">
                <a16:creationId xmlns:a16="http://schemas.microsoft.com/office/drawing/2014/main" id="{66612837-7BBF-9308-9A38-67C3367E9F75}"/>
              </a:ext>
            </a:extLst>
          </p:cNvPr>
          <p:cNvGrpSpPr/>
          <p:nvPr/>
        </p:nvGrpSpPr>
        <p:grpSpPr>
          <a:xfrm>
            <a:off x="6779777" y="4725972"/>
            <a:ext cx="264780" cy="264780"/>
            <a:chOff x="0" y="0"/>
            <a:chExt cx="812800" cy="812800"/>
          </a:xfrm>
        </p:grpSpPr>
        <p:sp>
          <p:nvSpPr>
            <p:cNvPr id="19" name="Freeform 4">
              <a:extLst>
                <a:ext uri="{FF2B5EF4-FFF2-40B4-BE49-F238E27FC236}">
                  <a16:creationId xmlns:a16="http://schemas.microsoft.com/office/drawing/2014/main" id="{E187F931-B41E-183B-BC13-D0076122F535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AAD7D4"/>
            </a:solidFill>
          </p:spPr>
          <p:txBody>
            <a:bodyPr/>
            <a:lstStyle/>
            <a:p>
              <a:endParaRPr lang="lv-LV"/>
            </a:p>
          </p:txBody>
        </p:sp>
        <p:sp>
          <p:nvSpPr>
            <p:cNvPr id="20" name="TextBox 5">
              <a:extLst>
                <a:ext uri="{FF2B5EF4-FFF2-40B4-BE49-F238E27FC236}">
                  <a16:creationId xmlns:a16="http://schemas.microsoft.com/office/drawing/2014/main" id="{E81C1F1E-20B4-C5CA-764F-6EEFF7523F5A}"/>
                </a:ext>
              </a:extLst>
            </p:cNvPr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21" name="Group 3">
            <a:extLst>
              <a:ext uri="{FF2B5EF4-FFF2-40B4-BE49-F238E27FC236}">
                <a16:creationId xmlns:a16="http://schemas.microsoft.com/office/drawing/2014/main" id="{C27FA54B-0733-5252-6794-58272A8FF67E}"/>
              </a:ext>
            </a:extLst>
          </p:cNvPr>
          <p:cNvGrpSpPr/>
          <p:nvPr/>
        </p:nvGrpSpPr>
        <p:grpSpPr>
          <a:xfrm>
            <a:off x="6778064" y="6743700"/>
            <a:ext cx="264780" cy="264780"/>
            <a:chOff x="0" y="0"/>
            <a:chExt cx="812800" cy="812800"/>
          </a:xfrm>
        </p:grpSpPr>
        <p:sp>
          <p:nvSpPr>
            <p:cNvPr id="22" name="Freeform 4">
              <a:extLst>
                <a:ext uri="{FF2B5EF4-FFF2-40B4-BE49-F238E27FC236}">
                  <a16:creationId xmlns:a16="http://schemas.microsoft.com/office/drawing/2014/main" id="{059B34EE-F4C3-C3BB-A779-E0629375E278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AAD7D4"/>
            </a:solidFill>
          </p:spPr>
          <p:txBody>
            <a:bodyPr/>
            <a:lstStyle/>
            <a:p>
              <a:endParaRPr lang="lv-LV"/>
            </a:p>
          </p:txBody>
        </p:sp>
        <p:sp>
          <p:nvSpPr>
            <p:cNvPr id="23" name="TextBox 5">
              <a:extLst>
                <a:ext uri="{FF2B5EF4-FFF2-40B4-BE49-F238E27FC236}">
                  <a16:creationId xmlns:a16="http://schemas.microsoft.com/office/drawing/2014/main" id="{84EAEA98-E102-B852-6A96-050FDF035B7F}"/>
                </a:ext>
              </a:extLst>
            </p:cNvPr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2">
            <a:extLst>
              <a:ext uri="{FF2B5EF4-FFF2-40B4-BE49-F238E27FC236}">
                <a16:creationId xmlns:a16="http://schemas.microsoft.com/office/drawing/2014/main" id="{2773F3E3-60C8-A88D-B176-5D0B3DB2DDEC}"/>
              </a:ext>
            </a:extLst>
          </p:cNvPr>
          <p:cNvSpPr/>
          <p:nvPr/>
        </p:nvSpPr>
        <p:spPr>
          <a:xfrm>
            <a:off x="1" y="0"/>
            <a:ext cx="18288000" cy="10286999"/>
          </a:xfrm>
          <a:custGeom>
            <a:avLst/>
            <a:gdLst/>
            <a:ahLst/>
            <a:cxnLst/>
            <a:rect l="l" t="t" r="r" b="b"/>
            <a:pathLst>
              <a:path w="22013892" h="12354774">
                <a:moveTo>
                  <a:pt x="0" y="0"/>
                </a:moveTo>
                <a:lnTo>
                  <a:pt x="22013891" y="0"/>
                </a:lnTo>
                <a:lnTo>
                  <a:pt x="22013891" y="12354775"/>
                </a:lnTo>
                <a:lnTo>
                  <a:pt x="0" y="1235477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50000"/>
            </a:blip>
            <a:stretch>
              <a:fillRect t="-9467" b="-9467"/>
            </a:stretch>
          </a:blipFill>
        </p:spPr>
        <p:txBody>
          <a:bodyPr/>
          <a:lstStyle/>
          <a:p>
            <a:endParaRPr lang="lv-LV" dirty="0"/>
          </a:p>
        </p:txBody>
      </p:sp>
      <p:sp>
        <p:nvSpPr>
          <p:cNvPr id="26" name="TextBox 9">
            <a:extLst>
              <a:ext uri="{FF2B5EF4-FFF2-40B4-BE49-F238E27FC236}">
                <a16:creationId xmlns:a16="http://schemas.microsoft.com/office/drawing/2014/main" id="{BC7A746F-2DC5-8FA2-2144-813A61F923EC}"/>
              </a:ext>
            </a:extLst>
          </p:cNvPr>
          <p:cNvSpPr txBox="1"/>
          <p:nvPr/>
        </p:nvSpPr>
        <p:spPr>
          <a:xfrm>
            <a:off x="3375035" y="424599"/>
            <a:ext cx="11537929" cy="125572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lv-LV" sz="4080" b="1" dirty="0">
                <a:solidFill>
                  <a:srgbClr val="1C2120"/>
                </a:solidFill>
                <a:latin typeface="Poppins Bold"/>
                <a:ea typeface="Poppins Bold"/>
                <a:cs typeface="Poppins Bold"/>
                <a:sym typeface="Poppins Bold"/>
              </a:rPr>
              <a:t>Kopējā patērētāju parādu lietu skaita un parādu portfeļa summas izmaiņas</a:t>
            </a:r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63C4CF36-D3FA-982C-2048-74E49026ADF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8147198"/>
              </p:ext>
            </p:extLst>
          </p:nvPr>
        </p:nvGraphicFramePr>
        <p:xfrm>
          <a:off x="604747" y="3012667"/>
          <a:ext cx="17078504" cy="5937981"/>
        </p:xfrm>
        <a:graphic>
          <a:graphicData uri="http://schemas.openxmlformats.org/drawingml/2006/table">
            <a:tbl>
              <a:tblPr firstRow="1" firstCol="1" bandRow="1">
                <a:tableStyleId>{69CF1AB2-1976-4502-BF36-3FF5EA218861}</a:tableStyleId>
              </a:tblPr>
              <a:tblGrid>
                <a:gridCol w="1575238">
                  <a:extLst>
                    <a:ext uri="{9D8B030D-6E8A-4147-A177-3AD203B41FA5}">
                      <a16:colId xmlns:a16="http://schemas.microsoft.com/office/drawing/2014/main" val="3063698606"/>
                    </a:ext>
                  </a:extLst>
                </a:gridCol>
                <a:gridCol w="1579353">
                  <a:extLst>
                    <a:ext uri="{9D8B030D-6E8A-4147-A177-3AD203B41FA5}">
                      <a16:colId xmlns:a16="http://schemas.microsoft.com/office/drawing/2014/main" val="2681021251"/>
                    </a:ext>
                  </a:extLst>
                </a:gridCol>
                <a:gridCol w="2049006">
                  <a:extLst>
                    <a:ext uri="{9D8B030D-6E8A-4147-A177-3AD203B41FA5}">
                      <a16:colId xmlns:a16="http://schemas.microsoft.com/office/drawing/2014/main" val="481065843"/>
                    </a:ext>
                  </a:extLst>
                </a:gridCol>
                <a:gridCol w="1319478">
                  <a:extLst>
                    <a:ext uri="{9D8B030D-6E8A-4147-A177-3AD203B41FA5}">
                      <a16:colId xmlns:a16="http://schemas.microsoft.com/office/drawing/2014/main" val="1744401139"/>
                    </a:ext>
                  </a:extLst>
                </a:gridCol>
                <a:gridCol w="2021725">
                  <a:extLst>
                    <a:ext uri="{9D8B030D-6E8A-4147-A177-3AD203B41FA5}">
                      <a16:colId xmlns:a16="http://schemas.microsoft.com/office/drawing/2014/main" val="2516945256"/>
                    </a:ext>
                  </a:extLst>
                </a:gridCol>
                <a:gridCol w="1346759">
                  <a:extLst>
                    <a:ext uri="{9D8B030D-6E8A-4147-A177-3AD203B41FA5}">
                      <a16:colId xmlns:a16="http://schemas.microsoft.com/office/drawing/2014/main" val="3283275453"/>
                    </a:ext>
                  </a:extLst>
                </a:gridCol>
                <a:gridCol w="1123356">
                  <a:extLst>
                    <a:ext uri="{9D8B030D-6E8A-4147-A177-3AD203B41FA5}">
                      <a16:colId xmlns:a16="http://schemas.microsoft.com/office/drawing/2014/main" val="1320785512"/>
                    </a:ext>
                  </a:extLst>
                </a:gridCol>
                <a:gridCol w="1346759">
                  <a:extLst>
                    <a:ext uri="{9D8B030D-6E8A-4147-A177-3AD203B41FA5}">
                      <a16:colId xmlns:a16="http://schemas.microsoft.com/office/drawing/2014/main" val="786383520"/>
                    </a:ext>
                  </a:extLst>
                </a:gridCol>
                <a:gridCol w="2021725">
                  <a:extLst>
                    <a:ext uri="{9D8B030D-6E8A-4147-A177-3AD203B41FA5}">
                      <a16:colId xmlns:a16="http://schemas.microsoft.com/office/drawing/2014/main" val="2545545814"/>
                    </a:ext>
                  </a:extLst>
                </a:gridCol>
                <a:gridCol w="1348346">
                  <a:extLst>
                    <a:ext uri="{9D8B030D-6E8A-4147-A177-3AD203B41FA5}">
                      <a16:colId xmlns:a16="http://schemas.microsoft.com/office/drawing/2014/main" val="2121112502"/>
                    </a:ext>
                  </a:extLst>
                </a:gridCol>
                <a:gridCol w="1346759">
                  <a:extLst>
                    <a:ext uri="{9D8B030D-6E8A-4147-A177-3AD203B41FA5}">
                      <a16:colId xmlns:a16="http://schemas.microsoft.com/office/drawing/2014/main" val="4216937684"/>
                    </a:ext>
                  </a:extLst>
                </a:gridCol>
              </a:tblGrid>
              <a:tr h="1696566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lv-LV" sz="2000" dirty="0">
                          <a:effectLst/>
                          <a:highlight>
                            <a:srgbClr val="FFFF00"/>
                          </a:highlight>
                          <a:latin typeface="Poppins" panose="00000500000000000000" pitchFamily="2" charset="-70"/>
                          <a:cs typeface="Poppins" panose="00000500000000000000" pitchFamily="2" charset="-70"/>
                        </a:rPr>
                        <a:t> </a:t>
                      </a:r>
                      <a:endParaRPr lang="lv-LV" sz="2000" dirty="0">
                        <a:effectLst/>
                        <a:latin typeface="Poppins" panose="00000500000000000000" pitchFamily="2" charset="-70"/>
                        <a:cs typeface="Poppins" panose="00000500000000000000" pitchFamily="2" charset="-70"/>
                      </a:endParaRPr>
                    </a:p>
                    <a:p>
                      <a:pPr algn="ctr">
                        <a:buNone/>
                      </a:pPr>
                      <a:r>
                        <a:rPr lang="lv-LV" sz="2000" dirty="0">
                          <a:effectLst/>
                          <a:highlight>
                            <a:srgbClr val="FFFF00"/>
                          </a:highlight>
                          <a:latin typeface="Poppins" panose="00000500000000000000" pitchFamily="2" charset="-70"/>
                          <a:cs typeface="Poppins" panose="00000500000000000000" pitchFamily="2" charset="-70"/>
                        </a:rPr>
                        <a:t> </a:t>
                      </a:r>
                      <a:endParaRPr lang="lv-LV" sz="2000" dirty="0">
                        <a:effectLst/>
                        <a:latin typeface="Poppins" panose="00000500000000000000" pitchFamily="2" charset="-70"/>
                        <a:ea typeface="SimSun" panose="02010600030101010101" pitchFamily="2" charset="-122"/>
                        <a:cs typeface="Poppins" panose="00000500000000000000" pitchFamily="2" charset="-70"/>
                      </a:endParaRPr>
                    </a:p>
                  </a:txBody>
                  <a:tcPr marL="0" marR="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lv-LV" sz="2000" dirty="0">
                          <a:effectLst/>
                          <a:latin typeface="Poppins" panose="00000500000000000000" pitchFamily="2" charset="-70"/>
                          <a:cs typeface="Poppins" panose="00000500000000000000" pitchFamily="2" charset="-70"/>
                        </a:rPr>
                        <a:t>2022. gads</a:t>
                      </a:r>
                      <a:endParaRPr lang="lv-LV" sz="2000" dirty="0">
                        <a:effectLst/>
                        <a:latin typeface="Poppins" panose="00000500000000000000" pitchFamily="2" charset="-70"/>
                        <a:ea typeface="SimSun" panose="02010600030101010101" pitchFamily="2" charset="-122"/>
                        <a:cs typeface="Poppins" panose="00000500000000000000" pitchFamily="2" charset="-70"/>
                      </a:endParaRPr>
                    </a:p>
                  </a:txBody>
                  <a:tcPr marL="182303" marR="182303" marT="91151" marB="91151"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lv-LV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lv-LV" sz="2000" dirty="0">
                          <a:effectLst/>
                          <a:latin typeface="Poppins" panose="00000500000000000000" pitchFamily="2" charset="-70"/>
                          <a:cs typeface="Poppins" panose="00000500000000000000" pitchFamily="2" charset="-70"/>
                        </a:rPr>
                        <a:t>2023. gads</a:t>
                      </a:r>
                      <a:endParaRPr lang="lv-LV" sz="2000" dirty="0">
                        <a:effectLst/>
                        <a:latin typeface="Poppins" panose="00000500000000000000" pitchFamily="2" charset="-70"/>
                        <a:ea typeface="SimSun" panose="02010600030101010101" pitchFamily="2" charset="-122"/>
                        <a:cs typeface="Poppins" panose="00000500000000000000" pitchFamily="2" charset="-70"/>
                      </a:endParaRPr>
                    </a:p>
                  </a:txBody>
                  <a:tcPr marL="182303" marR="182303" marT="91151" marB="91151"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lv-LV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lv-LV" sz="2000" dirty="0">
                          <a:effectLst/>
                          <a:latin typeface="Poppins" panose="00000500000000000000" pitchFamily="2" charset="-70"/>
                          <a:cs typeface="Poppins" panose="00000500000000000000" pitchFamily="2" charset="-70"/>
                        </a:rPr>
                        <a:t>2023. gads pret 2022. gadu</a:t>
                      </a:r>
                      <a:endParaRPr lang="lv-LV" sz="2000" dirty="0">
                        <a:effectLst/>
                        <a:latin typeface="Poppins" panose="00000500000000000000" pitchFamily="2" charset="-70"/>
                        <a:ea typeface="SimSun" panose="02010600030101010101" pitchFamily="2" charset="-122"/>
                        <a:cs typeface="Poppins" panose="00000500000000000000" pitchFamily="2" charset="-70"/>
                      </a:endParaRPr>
                    </a:p>
                  </a:txBody>
                  <a:tcPr marL="182303" marR="182303" marT="91151" marB="91151"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lv-LV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lv-LV" sz="2000" dirty="0">
                          <a:effectLst/>
                          <a:latin typeface="Poppins" panose="00000500000000000000" pitchFamily="2" charset="-70"/>
                          <a:cs typeface="Poppins" panose="00000500000000000000" pitchFamily="2" charset="-70"/>
                        </a:rPr>
                        <a:t>2024. gads</a:t>
                      </a:r>
                      <a:endParaRPr lang="lv-LV" sz="2000" dirty="0">
                        <a:effectLst/>
                        <a:latin typeface="Poppins" panose="00000500000000000000" pitchFamily="2" charset="-70"/>
                        <a:ea typeface="SimSun" panose="02010600030101010101" pitchFamily="2" charset="-122"/>
                        <a:cs typeface="Poppins" panose="00000500000000000000" pitchFamily="2" charset="-70"/>
                      </a:endParaRPr>
                    </a:p>
                  </a:txBody>
                  <a:tcPr marL="182303" marR="182303" marT="91151" marB="91151"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lv-LV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lv-LV" sz="2000" dirty="0">
                          <a:effectLst/>
                          <a:latin typeface="Poppins" panose="00000500000000000000" pitchFamily="2" charset="-70"/>
                          <a:cs typeface="Poppins" panose="00000500000000000000" pitchFamily="2" charset="-70"/>
                        </a:rPr>
                        <a:t>2024. gads pret 2023. gadu</a:t>
                      </a:r>
                      <a:endParaRPr lang="lv-LV" sz="2000" dirty="0">
                        <a:effectLst/>
                        <a:latin typeface="Poppins" panose="00000500000000000000" pitchFamily="2" charset="-70"/>
                        <a:ea typeface="SimSun" panose="02010600030101010101" pitchFamily="2" charset="-122"/>
                        <a:cs typeface="Poppins" panose="00000500000000000000" pitchFamily="2" charset="-70"/>
                      </a:endParaRPr>
                    </a:p>
                  </a:txBody>
                  <a:tcPr marL="182303" marR="182303" marT="91151" marB="91151"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lv-LV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83172347"/>
                  </a:ext>
                </a:extLst>
              </a:tr>
              <a:tr h="1696566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lv-LV" sz="2000" dirty="0">
                          <a:effectLst/>
                          <a:latin typeface="Poppins" panose="00000500000000000000" pitchFamily="2" charset="-70"/>
                          <a:cs typeface="Poppins" panose="00000500000000000000" pitchFamily="2" charset="-70"/>
                        </a:rPr>
                        <a:t> </a:t>
                      </a:r>
                      <a:endParaRPr lang="lv-LV" sz="2000" dirty="0">
                        <a:effectLst/>
                        <a:latin typeface="Poppins" panose="00000500000000000000" pitchFamily="2" charset="-70"/>
                        <a:ea typeface="SimSun" panose="02010600030101010101" pitchFamily="2" charset="-122"/>
                        <a:cs typeface="Poppins" panose="00000500000000000000" pitchFamily="2" charset="-70"/>
                      </a:endParaRPr>
                    </a:p>
                  </a:txBody>
                  <a:tcPr marL="0" marR="0" marT="0" marB="0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lv-LV" sz="2000" dirty="0">
                          <a:effectLst/>
                          <a:latin typeface="Poppins" panose="00000500000000000000" pitchFamily="2" charset="-70"/>
                          <a:cs typeface="Poppins" panose="00000500000000000000" pitchFamily="2" charset="-70"/>
                        </a:rPr>
                        <a:t>Lietu skaits</a:t>
                      </a:r>
                      <a:endParaRPr lang="lv-LV" sz="2000" dirty="0">
                        <a:effectLst/>
                        <a:latin typeface="Poppins" panose="00000500000000000000" pitchFamily="2" charset="-70"/>
                        <a:ea typeface="SimSun" panose="02010600030101010101" pitchFamily="2" charset="-122"/>
                        <a:cs typeface="Poppins" panose="00000500000000000000" pitchFamily="2" charset="-70"/>
                      </a:endParaRPr>
                    </a:p>
                  </a:txBody>
                  <a:tcPr marL="0" marR="0" marT="0" marB="0" anchor="ctr">
                    <a:solidFill>
                      <a:srgbClr val="AAD7D4">
                        <a:alpha val="3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lv-LV" sz="2000" dirty="0">
                          <a:effectLst/>
                          <a:latin typeface="Poppins" panose="00000500000000000000" pitchFamily="2" charset="-70"/>
                          <a:cs typeface="Poppins" panose="00000500000000000000" pitchFamily="2" charset="-70"/>
                        </a:rPr>
                        <a:t>Portfelis, EUR</a:t>
                      </a:r>
                      <a:endParaRPr lang="lv-LV" sz="2000" dirty="0">
                        <a:effectLst/>
                        <a:latin typeface="Poppins" panose="00000500000000000000" pitchFamily="2" charset="-70"/>
                        <a:ea typeface="SimSun" panose="02010600030101010101" pitchFamily="2" charset="-122"/>
                        <a:cs typeface="Poppins" panose="00000500000000000000" pitchFamily="2" charset="-70"/>
                      </a:endParaRPr>
                    </a:p>
                  </a:txBody>
                  <a:tcPr marL="0" marR="0" marT="0" marB="0" anchor="ctr">
                    <a:solidFill>
                      <a:srgbClr val="AAD7D4">
                        <a:alpha val="3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lv-LV" sz="2000" dirty="0">
                          <a:effectLst/>
                          <a:latin typeface="Poppins" panose="00000500000000000000" pitchFamily="2" charset="-70"/>
                          <a:cs typeface="Poppins" panose="00000500000000000000" pitchFamily="2" charset="-70"/>
                        </a:rPr>
                        <a:t>Lietu skaits</a:t>
                      </a:r>
                      <a:endParaRPr lang="lv-LV" sz="2000" dirty="0">
                        <a:effectLst/>
                        <a:latin typeface="Poppins" panose="00000500000000000000" pitchFamily="2" charset="-70"/>
                        <a:ea typeface="SimSun" panose="02010600030101010101" pitchFamily="2" charset="-122"/>
                        <a:cs typeface="Poppins" panose="00000500000000000000" pitchFamily="2" charset="-70"/>
                      </a:endParaRPr>
                    </a:p>
                  </a:txBody>
                  <a:tcPr marL="0" marR="0" marT="0" marB="0" anchor="ctr">
                    <a:solidFill>
                      <a:srgbClr val="AAD7D4">
                        <a:alpha val="3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lv-LV" sz="2000" dirty="0">
                          <a:effectLst/>
                          <a:latin typeface="Poppins" panose="00000500000000000000" pitchFamily="2" charset="-70"/>
                          <a:cs typeface="Poppins" panose="00000500000000000000" pitchFamily="2" charset="-70"/>
                        </a:rPr>
                        <a:t>Portfelis, EUR</a:t>
                      </a:r>
                      <a:endParaRPr lang="lv-LV" sz="2000" dirty="0">
                        <a:effectLst/>
                        <a:latin typeface="Poppins" panose="00000500000000000000" pitchFamily="2" charset="-70"/>
                        <a:ea typeface="SimSun" panose="02010600030101010101" pitchFamily="2" charset="-122"/>
                        <a:cs typeface="Poppins" panose="00000500000000000000" pitchFamily="2" charset="-70"/>
                      </a:endParaRPr>
                    </a:p>
                  </a:txBody>
                  <a:tcPr marL="0" marR="0" marT="0" marB="0" anchor="ctr">
                    <a:solidFill>
                      <a:srgbClr val="AAD7D4">
                        <a:alpha val="3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lv-LV" sz="2000" dirty="0">
                          <a:effectLst/>
                          <a:latin typeface="Poppins" panose="00000500000000000000" pitchFamily="2" charset="-70"/>
                          <a:cs typeface="Poppins" panose="00000500000000000000" pitchFamily="2" charset="-70"/>
                        </a:rPr>
                        <a:t>Lietas</a:t>
                      </a:r>
                      <a:endParaRPr lang="lv-LV" sz="2000" dirty="0">
                        <a:effectLst/>
                        <a:latin typeface="Poppins" panose="00000500000000000000" pitchFamily="2" charset="-70"/>
                        <a:ea typeface="SimSun" panose="02010600030101010101" pitchFamily="2" charset="-122"/>
                        <a:cs typeface="Poppins" panose="00000500000000000000" pitchFamily="2" charset="-70"/>
                      </a:endParaRPr>
                    </a:p>
                  </a:txBody>
                  <a:tcPr marL="0" marR="0" marT="0" marB="0" anchor="ctr">
                    <a:solidFill>
                      <a:srgbClr val="AAD7D4">
                        <a:alpha val="3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lv-LV" sz="2000" dirty="0">
                          <a:effectLst/>
                          <a:latin typeface="Poppins" panose="00000500000000000000" pitchFamily="2" charset="-70"/>
                          <a:cs typeface="Poppins" panose="00000500000000000000" pitchFamily="2" charset="-70"/>
                        </a:rPr>
                        <a:t>Summa</a:t>
                      </a:r>
                      <a:endParaRPr lang="lv-LV" sz="2000" dirty="0">
                        <a:effectLst/>
                        <a:latin typeface="Poppins" panose="00000500000000000000" pitchFamily="2" charset="-70"/>
                        <a:ea typeface="SimSun" panose="02010600030101010101" pitchFamily="2" charset="-122"/>
                        <a:cs typeface="Poppins" panose="00000500000000000000" pitchFamily="2" charset="-70"/>
                      </a:endParaRPr>
                    </a:p>
                  </a:txBody>
                  <a:tcPr marL="0" marR="0" marT="0" marB="0" anchor="ctr">
                    <a:solidFill>
                      <a:srgbClr val="AAD7D4">
                        <a:alpha val="3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lv-LV" sz="2000" dirty="0">
                          <a:effectLst/>
                          <a:latin typeface="Poppins" panose="00000500000000000000" pitchFamily="2" charset="-70"/>
                          <a:cs typeface="Poppins" panose="00000500000000000000" pitchFamily="2" charset="-70"/>
                        </a:rPr>
                        <a:t>Lietu skaits</a:t>
                      </a:r>
                      <a:endParaRPr lang="lv-LV" sz="2000" dirty="0">
                        <a:effectLst/>
                        <a:latin typeface="Poppins" panose="00000500000000000000" pitchFamily="2" charset="-70"/>
                        <a:ea typeface="SimSun" panose="02010600030101010101" pitchFamily="2" charset="-122"/>
                        <a:cs typeface="Poppins" panose="00000500000000000000" pitchFamily="2" charset="-70"/>
                      </a:endParaRPr>
                    </a:p>
                  </a:txBody>
                  <a:tcPr marL="0" marR="0" marT="0" marB="0" anchor="ctr">
                    <a:solidFill>
                      <a:srgbClr val="AAD7D4">
                        <a:alpha val="3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lv-LV" sz="2000" dirty="0">
                          <a:effectLst/>
                          <a:latin typeface="Poppins" panose="00000500000000000000" pitchFamily="2" charset="-70"/>
                          <a:cs typeface="Poppins" panose="00000500000000000000" pitchFamily="2" charset="-70"/>
                        </a:rPr>
                        <a:t>Portfelis, EUR</a:t>
                      </a:r>
                      <a:endParaRPr lang="lv-LV" sz="2000" dirty="0">
                        <a:effectLst/>
                        <a:latin typeface="Poppins" panose="00000500000000000000" pitchFamily="2" charset="-70"/>
                        <a:ea typeface="SimSun" panose="02010600030101010101" pitchFamily="2" charset="-122"/>
                        <a:cs typeface="Poppins" panose="00000500000000000000" pitchFamily="2" charset="-70"/>
                      </a:endParaRPr>
                    </a:p>
                  </a:txBody>
                  <a:tcPr marL="0" marR="0" marT="0" marB="0" anchor="ctr">
                    <a:solidFill>
                      <a:srgbClr val="AAD7D4">
                        <a:alpha val="3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lv-LV" sz="2000" dirty="0">
                          <a:effectLst/>
                          <a:latin typeface="Poppins" panose="00000500000000000000" pitchFamily="2" charset="-70"/>
                          <a:cs typeface="Poppins" panose="00000500000000000000" pitchFamily="2" charset="-70"/>
                        </a:rPr>
                        <a:t>Lietas</a:t>
                      </a:r>
                      <a:endParaRPr lang="lv-LV" sz="2000" dirty="0">
                        <a:effectLst/>
                        <a:latin typeface="Poppins" panose="00000500000000000000" pitchFamily="2" charset="-70"/>
                        <a:ea typeface="SimSun" panose="02010600030101010101" pitchFamily="2" charset="-122"/>
                        <a:cs typeface="Poppins" panose="00000500000000000000" pitchFamily="2" charset="-70"/>
                      </a:endParaRPr>
                    </a:p>
                  </a:txBody>
                  <a:tcPr marL="0" marR="0" marT="0" marB="0" anchor="ctr">
                    <a:solidFill>
                      <a:srgbClr val="AAD7D4">
                        <a:alpha val="3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lv-LV" sz="2000" dirty="0">
                          <a:effectLst/>
                          <a:latin typeface="Poppins" panose="00000500000000000000" pitchFamily="2" charset="-70"/>
                          <a:cs typeface="Poppins" panose="00000500000000000000" pitchFamily="2" charset="-70"/>
                        </a:rPr>
                        <a:t>Summa</a:t>
                      </a:r>
                      <a:endParaRPr lang="lv-LV" sz="2000" dirty="0">
                        <a:effectLst/>
                        <a:latin typeface="Poppins" panose="00000500000000000000" pitchFamily="2" charset="-70"/>
                        <a:ea typeface="SimSun" panose="02010600030101010101" pitchFamily="2" charset="-122"/>
                        <a:cs typeface="Poppins" panose="00000500000000000000" pitchFamily="2" charset="-70"/>
                      </a:endParaRPr>
                    </a:p>
                  </a:txBody>
                  <a:tcPr marL="0" marR="0" marT="0" marB="0" anchor="ctr">
                    <a:solidFill>
                      <a:srgbClr val="AAD7D4">
                        <a:alpha val="3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13595088"/>
                  </a:ext>
                </a:extLst>
              </a:tr>
              <a:tr h="1696566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lv-LV" sz="2000" dirty="0">
                          <a:effectLst/>
                          <a:latin typeface="Poppins" panose="00000500000000000000" pitchFamily="2" charset="-70"/>
                          <a:cs typeface="Poppins" panose="00000500000000000000" pitchFamily="2" charset="-70"/>
                        </a:rPr>
                        <a:t>Patērētāji</a:t>
                      </a:r>
                      <a:endParaRPr lang="lv-LV" sz="2000" dirty="0">
                        <a:effectLst/>
                        <a:latin typeface="Poppins" panose="00000500000000000000" pitchFamily="2" charset="-70"/>
                        <a:ea typeface="SimSun" panose="02010600030101010101" pitchFamily="2" charset="-122"/>
                        <a:cs typeface="Poppins" panose="00000500000000000000" pitchFamily="2" charset="-70"/>
                      </a:endParaRPr>
                    </a:p>
                  </a:txBody>
                  <a:tcPr marL="0" marR="0" marT="0" marB="0"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buNone/>
                      </a:pPr>
                      <a:r>
                        <a:rPr lang="lv-LV" sz="2000" dirty="0">
                          <a:effectLst/>
                          <a:latin typeface="Poppins" panose="00000500000000000000" pitchFamily="2" charset="-70"/>
                          <a:cs typeface="Poppins" panose="00000500000000000000" pitchFamily="2" charset="-70"/>
                        </a:rPr>
                        <a:t>1 263 639</a:t>
                      </a:r>
                      <a:endParaRPr lang="lv-LV" sz="2000" dirty="0">
                        <a:effectLst/>
                        <a:latin typeface="Poppins" panose="00000500000000000000" pitchFamily="2" charset="-70"/>
                        <a:ea typeface="SimSun" panose="02010600030101010101" pitchFamily="2" charset="-122"/>
                        <a:cs typeface="Poppins" panose="00000500000000000000" pitchFamily="2" charset="-70"/>
                      </a:endParaRPr>
                    </a:p>
                  </a:txBody>
                  <a:tcPr marL="0" marR="0" marT="0" marB="0"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buNone/>
                      </a:pPr>
                      <a:r>
                        <a:rPr lang="lv-LV" sz="2000" dirty="0">
                          <a:effectLst/>
                          <a:latin typeface="Poppins" panose="00000500000000000000" pitchFamily="2" charset="-70"/>
                          <a:cs typeface="Poppins" panose="00000500000000000000" pitchFamily="2" charset="-70"/>
                        </a:rPr>
                        <a:t>1 593 726 529</a:t>
                      </a:r>
                      <a:endParaRPr lang="lv-LV" sz="2000" dirty="0">
                        <a:effectLst/>
                        <a:latin typeface="Poppins" panose="00000500000000000000" pitchFamily="2" charset="-70"/>
                        <a:ea typeface="SimSun" panose="02010600030101010101" pitchFamily="2" charset="-122"/>
                        <a:cs typeface="Poppins" panose="00000500000000000000" pitchFamily="2" charset="-70"/>
                      </a:endParaRPr>
                    </a:p>
                  </a:txBody>
                  <a:tcPr marL="0" marR="0" marT="0" marB="0"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buNone/>
                      </a:pPr>
                      <a:r>
                        <a:rPr lang="lv-LV" sz="2000" dirty="0">
                          <a:effectLst/>
                          <a:latin typeface="Poppins" panose="00000500000000000000" pitchFamily="2" charset="-70"/>
                          <a:cs typeface="Poppins" panose="00000500000000000000" pitchFamily="2" charset="-70"/>
                        </a:rPr>
                        <a:t>1 211 395</a:t>
                      </a:r>
                      <a:endParaRPr lang="lv-LV" sz="2000" dirty="0">
                        <a:effectLst/>
                        <a:latin typeface="Poppins" panose="00000500000000000000" pitchFamily="2" charset="-70"/>
                        <a:ea typeface="SimSun" panose="02010600030101010101" pitchFamily="2" charset="-122"/>
                        <a:cs typeface="Poppins" panose="00000500000000000000" pitchFamily="2" charset="-70"/>
                      </a:endParaRPr>
                    </a:p>
                  </a:txBody>
                  <a:tcPr marL="0" marR="0" marT="0" marB="0"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buNone/>
                      </a:pPr>
                      <a:r>
                        <a:rPr lang="lv-LV" sz="2000" dirty="0">
                          <a:effectLst/>
                          <a:latin typeface="Poppins" panose="00000500000000000000" pitchFamily="2" charset="-70"/>
                          <a:cs typeface="Poppins" panose="00000500000000000000" pitchFamily="2" charset="-70"/>
                        </a:rPr>
                        <a:t>1 671 057 000</a:t>
                      </a:r>
                      <a:endParaRPr lang="lv-LV" sz="2000" dirty="0">
                        <a:effectLst/>
                        <a:latin typeface="Poppins" panose="00000500000000000000" pitchFamily="2" charset="-70"/>
                        <a:ea typeface="SimSun" panose="02010600030101010101" pitchFamily="2" charset="-122"/>
                        <a:cs typeface="Poppins" panose="00000500000000000000" pitchFamily="2" charset="-70"/>
                      </a:endParaRPr>
                    </a:p>
                  </a:txBody>
                  <a:tcPr marL="0" marR="0" marT="0" marB="0"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buNone/>
                      </a:pPr>
                      <a:r>
                        <a:rPr lang="lv-LV" sz="2000" b="1" dirty="0">
                          <a:solidFill>
                            <a:srgbClr val="FF0000"/>
                          </a:solidFill>
                          <a:effectLst/>
                          <a:latin typeface="Poppins" panose="00000500000000000000" pitchFamily="2" charset="-70"/>
                          <a:cs typeface="Poppins" panose="00000500000000000000" pitchFamily="2" charset="-70"/>
                        </a:rPr>
                        <a:t>-4,13%</a:t>
                      </a:r>
                      <a:endParaRPr lang="lv-LV" sz="2000" b="1" dirty="0">
                        <a:solidFill>
                          <a:srgbClr val="FF0000"/>
                        </a:solidFill>
                        <a:effectLst/>
                        <a:latin typeface="Poppins" panose="00000500000000000000" pitchFamily="2" charset="-70"/>
                        <a:ea typeface="SimSun" panose="02010600030101010101" pitchFamily="2" charset="-122"/>
                        <a:cs typeface="Poppins" panose="00000500000000000000" pitchFamily="2" charset="-70"/>
                      </a:endParaRPr>
                    </a:p>
                  </a:txBody>
                  <a:tcPr marL="0" marR="0" marT="0" marB="0"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buNone/>
                      </a:pPr>
                      <a:r>
                        <a:rPr lang="lv-LV" sz="2000" b="1" dirty="0">
                          <a:solidFill>
                            <a:srgbClr val="02849C"/>
                          </a:solidFill>
                          <a:effectLst/>
                          <a:latin typeface="Poppins" panose="00000500000000000000" pitchFamily="2" charset="-70"/>
                          <a:cs typeface="Poppins" panose="00000500000000000000" pitchFamily="2" charset="-70"/>
                        </a:rPr>
                        <a:t>4,85%</a:t>
                      </a:r>
                      <a:endParaRPr lang="lv-LV" sz="2000" b="1" dirty="0">
                        <a:solidFill>
                          <a:srgbClr val="02849C"/>
                        </a:solidFill>
                        <a:effectLst/>
                        <a:latin typeface="Poppins" panose="00000500000000000000" pitchFamily="2" charset="-70"/>
                        <a:ea typeface="SimSun" panose="02010600030101010101" pitchFamily="2" charset="-122"/>
                        <a:cs typeface="Poppins" panose="00000500000000000000" pitchFamily="2" charset="-70"/>
                      </a:endParaRPr>
                    </a:p>
                  </a:txBody>
                  <a:tcPr marL="0" marR="0" marT="0" marB="0"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buNone/>
                      </a:pPr>
                      <a:r>
                        <a:rPr lang="lv-LV" sz="2000" dirty="0">
                          <a:effectLst/>
                          <a:latin typeface="Poppins" panose="00000500000000000000" pitchFamily="2" charset="-70"/>
                          <a:cs typeface="Poppins" panose="00000500000000000000" pitchFamily="2" charset="-70"/>
                        </a:rPr>
                        <a:t>1 365 808</a:t>
                      </a:r>
                      <a:endParaRPr lang="lv-LV" sz="2000" dirty="0">
                        <a:effectLst/>
                        <a:latin typeface="Poppins" panose="00000500000000000000" pitchFamily="2" charset="-70"/>
                        <a:ea typeface="SimSun" panose="02010600030101010101" pitchFamily="2" charset="-122"/>
                        <a:cs typeface="Poppins" panose="00000500000000000000" pitchFamily="2" charset="-70"/>
                      </a:endParaRPr>
                    </a:p>
                  </a:txBody>
                  <a:tcPr marL="0" marR="0" marT="0" marB="0"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buNone/>
                      </a:pPr>
                      <a:r>
                        <a:rPr lang="lv-LV" sz="2000" dirty="0">
                          <a:effectLst/>
                          <a:latin typeface="Poppins" panose="00000500000000000000" pitchFamily="2" charset="-70"/>
                          <a:cs typeface="Poppins" panose="00000500000000000000" pitchFamily="2" charset="-70"/>
                        </a:rPr>
                        <a:t>1 773 928 221</a:t>
                      </a:r>
                      <a:endParaRPr lang="lv-LV" sz="2000" dirty="0">
                        <a:effectLst/>
                        <a:latin typeface="Poppins" panose="00000500000000000000" pitchFamily="2" charset="-70"/>
                        <a:ea typeface="SimSun" panose="02010600030101010101" pitchFamily="2" charset="-122"/>
                        <a:cs typeface="Poppins" panose="00000500000000000000" pitchFamily="2" charset="-70"/>
                      </a:endParaRPr>
                    </a:p>
                  </a:txBody>
                  <a:tcPr marL="0" marR="0" marT="0" marB="0"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buNone/>
                      </a:pPr>
                      <a:r>
                        <a:rPr lang="lv-LV" sz="2000" b="1" dirty="0">
                          <a:solidFill>
                            <a:srgbClr val="02849C"/>
                          </a:solidFill>
                          <a:effectLst/>
                          <a:latin typeface="Poppins" panose="00000500000000000000" pitchFamily="2" charset="-70"/>
                          <a:cs typeface="Poppins" panose="00000500000000000000" pitchFamily="2" charset="-70"/>
                        </a:rPr>
                        <a:t>12,75%</a:t>
                      </a:r>
                      <a:endParaRPr lang="lv-LV" sz="2000" b="1" dirty="0">
                        <a:solidFill>
                          <a:srgbClr val="02849C"/>
                        </a:solidFill>
                        <a:effectLst/>
                        <a:latin typeface="Poppins" panose="00000500000000000000" pitchFamily="2" charset="-70"/>
                        <a:ea typeface="SimSun" panose="02010600030101010101" pitchFamily="2" charset="-122"/>
                        <a:cs typeface="Poppins" panose="00000500000000000000" pitchFamily="2" charset="-70"/>
                      </a:endParaRPr>
                    </a:p>
                  </a:txBody>
                  <a:tcPr marL="0" marR="0" marT="0" marB="0"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buNone/>
                      </a:pPr>
                      <a:r>
                        <a:rPr lang="lv-LV" sz="2000" b="1" dirty="0">
                          <a:solidFill>
                            <a:srgbClr val="02849C"/>
                          </a:solidFill>
                          <a:effectLst/>
                          <a:latin typeface="Poppins" panose="00000500000000000000" pitchFamily="2" charset="-70"/>
                          <a:cs typeface="Poppins" panose="00000500000000000000" pitchFamily="2" charset="-70"/>
                        </a:rPr>
                        <a:t>6,16%</a:t>
                      </a:r>
                      <a:endParaRPr lang="lv-LV" sz="2000" b="1" dirty="0">
                        <a:solidFill>
                          <a:srgbClr val="02849C"/>
                        </a:solidFill>
                        <a:effectLst/>
                        <a:latin typeface="Poppins" panose="00000500000000000000" pitchFamily="2" charset="-70"/>
                        <a:ea typeface="SimSun" panose="02010600030101010101" pitchFamily="2" charset="-122"/>
                        <a:cs typeface="Poppins" panose="00000500000000000000" pitchFamily="2" charset="-70"/>
                      </a:endParaRPr>
                    </a:p>
                  </a:txBody>
                  <a:tcPr marL="0" marR="0" marT="0" marB="0" anchor="ctr"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53221897"/>
                  </a:ext>
                </a:extLst>
              </a:tr>
              <a:tr h="848283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lv-LV" sz="2000" dirty="0">
                          <a:effectLst/>
                          <a:latin typeface="Poppins" panose="00000500000000000000" pitchFamily="2" charset="-70"/>
                          <a:cs typeface="Poppins" panose="00000500000000000000" pitchFamily="2" charset="-70"/>
                        </a:rPr>
                        <a:t>Komersanti</a:t>
                      </a:r>
                      <a:endParaRPr lang="lv-LV" sz="2000" dirty="0">
                        <a:effectLst/>
                        <a:latin typeface="Poppins" panose="00000500000000000000" pitchFamily="2" charset="-70"/>
                        <a:ea typeface="SimSun" panose="02010600030101010101" pitchFamily="2" charset="-122"/>
                        <a:cs typeface="Poppins" panose="00000500000000000000" pitchFamily="2" charset="-70"/>
                      </a:endParaRPr>
                    </a:p>
                  </a:txBody>
                  <a:tcPr marL="0" marR="0" marT="0" marB="0"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buNone/>
                      </a:pPr>
                      <a:r>
                        <a:rPr lang="lv-LV" sz="2000" dirty="0">
                          <a:effectLst/>
                          <a:latin typeface="Poppins" panose="00000500000000000000" pitchFamily="2" charset="-70"/>
                          <a:cs typeface="Poppins" panose="00000500000000000000" pitchFamily="2" charset="-70"/>
                        </a:rPr>
                        <a:t>62 732</a:t>
                      </a:r>
                      <a:endParaRPr lang="lv-LV" sz="2000" dirty="0">
                        <a:effectLst/>
                        <a:latin typeface="Poppins" panose="00000500000000000000" pitchFamily="2" charset="-70"/>
                        <a:ea typeface="SimSun" panose="02010600030101010101" pitchFamily="2" charset="-122"/>
                        <a:cs typeface="Poppins" panose="00000500000000000000" pitchFamily="2" charset="-70"/>
                      </a:endParaRPr>
                    </a:p>
                  </a:txBody>
                  <a:tcPr marL="0" marR="0" marT="0" marB="0" anchor="ctr">
                    <a:solidFill>
                      <a:srgbClr val="E5F3F2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buNone/>
                      </a:pPr>
                      <a:r>
                        <a:rPr lang="lv-LV" sz="2000" dirty="0">
                          <a:effectLst/>
                          <a:latin typeface="Poppins" panose="00000500000000000000" pitchFamily="2" charset="-70"/>
                          <a:cs typeface="Poppins" panose="00000500000000000000" pitchFamily="2" charset="-70"/>
                        </a:rPr>
                        <a:t>265 128 035</a:t>
                      </a:r>
                      <a:endParaRPr lang="lv-LV" sz="2000" dirty="0">
                        <a:effectLst/>
                        <a:latin typeface="Poppins" panose="00000500000000000000" pitchFamily="2" charset="-70"/>
                        <a:ea typeface="SimSun" panose="02010600030101010101" pitchFamily="2" charset="-122"/>
                        <a:cs typeface="Poppins" panose="00000500000000000000" pitchFamily="2" charset="-70"/>
                      </a:endParaRPr>
                    </a:p>
                  </a:txBody>
                  <a:tcPr marL="0" marR="0" marT="0" marB="0" anchor="ctr">
                    <a:solidFill>
                      <a:srgbClr val="E5F3F2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buNone/>
                      </a:pPr>
                      <a:r>
                        <a:rPr lang="lv-LV" sz="2000" dirty="0">
                          <a:effectLst/>
                          <a:latin typeface="Poppins" panose="00000500000000000000" pitchFamily="2" charset="-70"/>
                          <a:cs typeface="Poppins" panose="00000500000000000000" pitchFamily="2" charset="-70"/>
                        </a:rPr>
                        <a:t>155 318</a:t>
                      </a:r>
                      <a:endParaRPr lang="lv-LV" sz="2000" dirty="0">
                        <a:effectLst/>
                        <a:latin typeface="Poppins" panose="00000500000000000000" pitchFamily="2" charset="-70"/>
                        <a:ea typeface="SimSun" panose="02010600030101010101" pitchFamily="2" charset="-122"/>
                        <a:cs typeface="Poppins" panose="00000500000000000000" pitchFamily="2" charset="-70"/>
                      </a:endParaRPr>
                    </a:p>
                  </a:txBody>
                  <a:tcPr marL="0" marR="0" marT="0" marB="0" anchor="ctr">
                    <a:solidFill>
                      <a:srgbClr val="E5F3F2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buNone/>
                      </a:pPr>
                      <a:r>
                        <a:rPr lang="lv-LV" sz="2000" dirty="0">
                          <a:effectLst/>
                          <a:latin typeface="Poppins" panose="00000500000000000000" pitchFamily="2" charset="-70"/>
                          <a:cs typeface="Poppins" panose="00000500000000000000" pitchFamily="2" charset="-70"/>
                        </a:rPr>
                        <a:t>318 197 326</a:t>
                      </a:r>
                      <a:endParaRPr lang="lv-LV" sz="2000" dirty="0">
                        <a:effectLst/>
                        <a:latin typeface="Poppins" panose="00000500000000000000" pitchFamily="2" charset="-70"/>
                        <a:ea typeface="SimSun" panose="02010600030101010101" pitchFamily="2" charset="-122"/>
                        <a:cs typeface="Poppins" panose="00000500000000000000" pitchFamily="2" charset="-70"/>
                      </a:endParaRPr>
                    </a:p>
                  </a:txBody>
                  <a:tcPr marL="0" marR="0" marT="0" marB="0" anchor="ctr">
                    <a:solidFill>
                      <a:srgbClr val="E5F3F2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buNone/>
                      </a:pPr>
                      <a:r>
                        <a:rPr lang="lv-LV" sz="2000" b="1" dirty="0">
                          <a:solidFill>
                            <a:srgbClr val="02849C"/>
                          </a:solidFill>
                          <a:effectLst/>
                          <a:latin typeface="Poppins" panose="00000500000000000000" pitchFamily="2" charset="-70"/>
                          <a:cs typeface="Poppins" panose="00000500000000000000" pitchFamily="2" charset="-70"/>
                        </a:rPr>
                        <a:t>147,59%</a:t>
                      </a:r>
                      <a:endParaRPr lang="lv-LV" sz="2000" b="1" dirty="0">
                        <a:solidFill>
                          <a:srgbClr val="02849C"/>
                        </a:solidFill>
                        <a:effectLst/>
                        <a:latin typeface="Poppins" panose="00000500000000000000" pitchFamily="2" charset="-70"/>
                        <a:ea typeface="SimSun" panose="02010600030101010101" pitchFamily="2" charset="-122"/>
                        <a:cs typeface="Poppins" panose="00000500000000000000" pitchFamily="2" charset="-70"/>
                      </a:endParaRPr>
                    </a:p>
                  </a:txBody>
                  <a:tcPr marL="0" marR="0" marT="0" marB="0" anchor="ctr">
                    <a:solidFill>
                      <a:srgbClr val="E5F3F2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buNone/>
                      </a:pPr>
                      <a:r>
                        <a:rPr lang="lv-LV" sz="2000" b="1" dirty="0">
                          <a:solidFill>
                            <a:srgbClr val="02849C"/>
                          </a:solidFill>
                          <a:effectLst/>
                          <a:latin typeface="Poppins" panose="00000500000000000000" pitchFamily="2" charset="-70"/>
                          <a:cs typeface="Poppins" panose="00000500000000000000" pitchFamily="2" charset="-70"/>
                        </a:rPr>
                        <a:t>20,02%</a:t>
                      </a:r>
                      <a:endParaRPr lang="lv-LV" sz="2000" b="1" dirty="0">
                        <a:solidFill>
                          <a:srgbClr val="02849C"/>
                        </a:solidFill>
                        <a:effectLst/>
                        <a:latin typeface="Poppins" panose="00000500000000000000" pitchFamily="2" charset="-70"/>
                        <a:ea typeface="SimSun" panose="02010600030101010101" pitchFamily="2" charset="-122"/>
                        <a:cs typeface="Poppins" panose="00000500000000000000" pitchFamily="2" charset="-70"/>
                      </a:endParaRPr>
                    </a:p>
                  </a:txBody>
                  <a:tcPr marL="0" marR="0" marT="0" marB="0" anchor="ctr">
                    <a:solidFill>
                      <a:srgbClr val="E5F3F2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buNone/>
                      </a:pPr>
                      <a:r>
                        <a:rPr lang="lv-LV" sz="2000" dirty="0">
                          <a:effectLst/>
                          <a:latin typeface="Poppins" panose="00000500000000000000" pitchFamily="2" charset="-70"/>
                          <a:cs typeface="Poppins" panose="00000500000000000000" pitchFamily="2" charset="-70"/>
                        </a:rPr>
                        <a:t>67 466</a:t>
                      </a:r>
                      <a:endParaRPr lang="lv-LV" sz="2000" dirty="0">
                        <a:effectLst/>
                        <a:latin typeface="Poppins" panose="00000500000000000000" pitchFamily="2" charset="-70"/>
                        <a:ea typeface="SimSun" panose="02010600030101010101" pitchFamily="2" charset="-122"/>
                        <a:cs typeface="Poppins" panose="00000500000000000000" pitchFamily="2" charset="-70"/>
                      </a:endParaRPr>
                    </a:p>
                  </a:txBody>
                  <a:tcPr marL="0" marR="0" marT="0" marB="0" anchor="ctr">
                    <a:solidFill>
                      <a:srgbClr val="E5F3F2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buNone/>
                      </a:pPr>
                      <a:r>
                        <a:rPr lang="lv-LV" sz="2000" dirty="0">
                          <a:effectLst/>
                          <a:latin typeface="Poppins" panose="00000500000000000000" pitchFamily="2" charset="-70"/>
                          <a:cs typeface="Poppins" panose="00000500000000000000" pitchFamily="2" charset="-70"/>
                        </a:rPr>
                        <a:t>272 765 852</a:t>
                      </a:r>
                      <a:endParaRPr lang="lv-LV" sz="2000" dirty="0">
                        <a:effectLst/>
                        <a:latin typeface="Poppins" panose="00000500000000000000" pitchFamily="2" charset="-70"/>
                        <a:ea typeface="SimSun" panose="02010600030101010101" pitchFamily="2" charset="-122"/>
                        <a:cs typeface="Poppins" panose="00000500000000000000" pitchFamily="2" charset="-70"/>
                      </a:endParaRPr>
                    </a:p>
                  </a:txBody>
                  <a:tcPr marL="0" marR="0" marT="0" marB="0" anchor="ctr">
                    <a:solidFill>
                      <a:srgbClr val="E5F3F2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buNone/>
                      </a:pPr>
                      <a:r>
                        <a:rPr lang="lv-LV" sz="2000" b="1" dirty="0">
                          <a:solidFill>
                            <a:srgbClr val="FF0000"/>
                          </a:solidFill>
                          <a:effectLst/>
                          <a:latin typeface="Poppins" panose="00000500000000000000" pitchFamily="2" charset="-70"/>
                          <a:cs typeface="Poppins" panose="00000500000000000000" pitchFamily="2" charset="-70"/>
                        </a:rPr>
                        <a:t>-56,56%</a:t>
                      </a:r>
                      <a:endParaRPr lang="lv-LV" sz="2000" b="1" dirty="0">
                        <a:solidFill>
                          <a:srgbClr val="FF0000"/>
                        </a:solidFill>
                        <a:effectLst/>
                        <a:latin typeface="Poppins" panose="00000500000000000000" pitchFamily="2" charset="-70"/>
                        <a:ea typeface="SimSun" panose="02010600030101010101" pitchFamily="2" charset="-122"/>
                        <a:cs typeface="Poppins" panose="00000500000000000000" pitchFamily="2" charset="-70"/>
                      </a:endParaRPr>
                    </a:p>
                  </a:txBody>
                  <a:tcPr marL="0" marR="0" marT="0" marB="0" anchor="ctr">
                    <a:solidFill>
                      <a:srgbClr val="E5F3F2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buNone/>
                      </a:pPr>
                      <a:r>
                        <a:rPr lang="lv-LV" sz="2000" b="1" dirty="0">
                          <a:solidFill>
                            <a:srgbClr val="FF0000"/>
                          </a:solidFill>
                          <a:effectLst/>
                          <a:latin typeface="Poppins" panose="00000500000000000000" pitchFamily="2" charset="-70"/>
                          <a:cs typeface="Poppins" panose="00000500000000000000" pitchFamily="2" charset="-70"/>
                        </a:rPr>
                        <a:t>-14,28%</a:t>
                      </a:r>
                      <a:endParaRPr lang="lv-LV" sz="2000" b="1" dirty="0">
                        <a:solidFill>
                          <a:srgbClr val="FF0000"/>
                        </a:solidFill>
                        <a:effectLst/>
                        <a:latin typeface="Poppins" panose="00000500000000000000" pitchFamily="2" charset="-70"/>
                        <a:ea typeface="SimSun" panose="02010600030101010101" pitchFamily="2" charset="-122"/>
                        <a:cs typeface="Poppins" panose="00000500000000000000" pitchFamily="2" charset="-70"/>
                      </a:endParaRPr>
                    </a:p>
                  </a:txBody>
                  <a:tcPr marL="0" marR="0" marT="0" marB="0" anchor="ctr">
                    <a:solidFill>
                      <a:srgbClr val="E5F3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76156212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CB0144E-FB55-9043-4568-E7E58577CBB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2">
            <a:extLst>
              <a:ext uri="{FF2B5EF4-FFF2-40B4-BE49-F238E27FC236}">
                <a16:creationId xmlns:a16="http://schemas.microsoft.com/office/drawing/2014/main" id="{70977DAF-C344-23E7-EF55-3266CF6D48AF}"/>
              </a:ext>
            </a:extLst>
          </p:cNvPr>
          <p:cNvSpPr/>
          <p:nvPr/>
        </p:nvSpPr>
        <p:spPr>
          <a:xfrm>
            <a:off x="1" y="0"/>
            <a:ext cx="18288000" cy="10286999"/>
          </a:xfrm>
          <a:custGeom>
            <a:avLst/>
            <a:gdLst/>
            <a:ahLst/>
            <a:cxnLst/>
            <a:rect l="l" t="t" r="r" b="b"/>
            <a:pathLst>
              <a:path w="22013892" h="12354774">
                <a:moveTo>
                  <a:pt x="0" y="0"/>
                </a:moveTo>
                <a:lnTo>
                  <a:pt x="22013891" y="0"/>
                </a:lnTo>
                <a:lnTo>
                  <a:pt x="22013891" y="12354775"/>
                </a:lnTo>
                <a:lnTo>
                  <a:pt x="0" y="1235477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50000"/>
            </a:blip>
            <a:stretch>
              <a:fillRect t="-9467" b="-9467"/>
            </a:stretch>
          </a:blipFill>
        </p:spPr>
        <p:txBody>
          <a:bodyPr/>
          <a:lstStyle/>
          <a:p>
            <a:endParaRPr lang="lv-LV" dirty="0"/>
          </a:p>
        </p:txBody>
      </p:sp>
      <p:sp>
        <p:nvSpPr>
          <p:cNvPr id="26" name="TextBox 9">
            <a:extLst>
              <a:ext uri="{FF2B5EF4-FFF2-40B4-BE49-F238E27FC236}">
                <a16:creationId xmlns:a16="http://schemas.microsoft.com/office/drawing/2014/main" id="{EA74B371-F1F9-335D-1B2E-09130E92DD14}"/>
              </a:ext>
            </a:extLst>
          </p:cNvPr>
          <p:cNvSpPr txBox="1"/>
          <p:nvPr/>
        </p:nvSpPr>
        <p:spPr>
          <a:xfrm>
            <a:off x="3375035" y="424599"/>
            <a:ext cx="11537929" cy="125572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lv-LV" sz="4080" b="1" dirty="0">
                <a:solidFill>
                  <a:srgbClr val="1C2120"/>
                </a:solidFill>
                <a:latin typeface="Poppins Bold"/>
                <a:ea typeface="Poppins Bold"/>
                <a:cs typeface="Poppins Bold"/>
                <a:sym typeface="Poppins Bold"/>
              </a:rPr>
              <a:t>Kopējā parādu portfelī esošo parādu (lietu) skaits dalījumā pa nozarēm</a:t>
            </a:r>
          </a:p>
        </p:txBody>
      </p:sp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29A0110D-9AA5-A24E-E7EF-97678EA571F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462063647"/>
              </p:ext>
            </p:extLst>
          </p:nvPr>
        </p:nvGraphicFramePr>
        <p:xfrm>
          <a:off x="1066800" y="1866900"/>
          <a:ext cx="15925800" cy="932904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1785943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C24A831-A3DA-2FF0-870B-FB87E18757E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2">
            <a:extLst>
              <a:ext uri="{FF2B5EF4-FFF2-40B4-BE49-F238E27FC236}">
                <a16:creationId xmlns:a16="http://schemas.microsoft.com/office/drawing/2014/main" id="{B0A04900-40A0-AEC7-D211-32D0B3A6A3CE}"/>
              </a:ext>
            </a:extLst>
          </p:cNvPr>
          <p:cNvSpPr/>
          <p:nvPr/>
        </p:nvSpPr>
        <p:spPr>
          <a:xfrm>
            <a:off x="1" y="0"/>
            <a:ext cx="18288000" cy="10286999"/>
          </a:xfrm>
          <a:custGeom>
            <a:avLst/>
            <a:gdLst/>
            <a:ahLst/>
            <a:cxnLst/>
            <a:rect l="l" t="t" r="r" b="b"/>
            <a:pathLst>
              <a:path w="22013892" h="12354774">
                <a:moveTo>
                  <a:pt x="0" y="0"/>
                </a:moveTo>
                <a:lnTo>
                  <a:pt x="22013891" y="0"/>
                </a:lnTo>
                <a:lnTo>
                  <a:pt x="22013891" y="12354775"/>
                </a:lnTo>
                <a:lnTo>
                  <a:pt x="0" y="1235477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50000"/>
            </a:blip>
            <a:stretch>
              <a:fillRect t="-9467" b="-9467"/>
            </a:stretch>
          </a:blipFill>
        </p:spPr>
        <p:txBody>
          <a:bodyPr/>
          <a:lstStyle/>
          <a:p>
            <a:endParaRPr lang="lv-LV" dirty="0"/>
          </a:p>
        </p:txBody>
      </p:sp>
      <p:sp>
        <p:nvSpPr>
          <p:cNvPr id="26" name="TextBox 9">
            <a:extLst>
              <a:ext uri="{FF2B5EF4-FFF2-40B4-BE49-F238E27FC236}">
                <a16:creationId xmlns:a16="http://schemas.microsoft.com/office/drawing/2014/main" id="{06E0F5A6-5331-29EA-D012-FFFFB8133E9B}"/>
              </a:ext>
            </a:extLst>
          </p:cNvPr>
          <p:cNvSpPr txBox="1"/>
          <p:nvPr/>
        </p:nvSpPr>
        <p:spPr>
          <a:xfrm>
            <a:off x="2971800" y="424599"/>
            <a:ext cx="12626965" cy="125572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lv-LV" sz="4080" b="1" dirty="0">
                <a:solidFill>
                  <a:srgbClr val="1C2120"/>
                </a:solidFill>
                <a:latin typeface="Poppins Bold"/>
                <a:ea typeface="Poppins Bold"/>
                <a:cs typeface="Poppins Bold"/>
                <a:sym typeface="Poppins Bold"/>
              </a:rPr>
              <a:t>Kopējā parādu portfelī esošo parādu </a:t>
            </a:r>
            <a:r>
              <a:rPr lang="lv-LV" sz="4080" dirty="0">
                <a:solidFill>
                  <a:srgbClr val="1C2120"/>
                </a:solidFill>
                <a:latin typeface="Poppins" panose="00000500000000000000" pitchFamily="2" charset="-70"/>
                <a:ea typeface="Poppins Bold"/>
                <a:cs typeface="Poppins" panose="00000500000000000000" pitchFamily="2" charset="-70"/>
                <a:sym typeface="Poppins Bold"/>
              </a:rPr>
              <a:t>(lietu) </a:t>
            </a:r>
            <a:r>
              <a:rPr lang="lv-LV" sz="4080" b="1" dirty="0">
                <a:solidFill>
                  <a:srgbClr val="1C2120"/>
                </a:solidFill>
                <a:latin typeface="Poppins Bold"/>
                <a:ea typeface="Poppins Bold"/>
                <a:cs typeface="Poppins Bold"/>
                <a:sym typeface="Poppins Bold"/>
              </a:rPr>
              <a:t>summas apmērs </a:t>
            </a:r>
            <a:r>
              <a:rPr lang="lv-LV" sz="4080" dirty="0">
                <a:solidFill>
                  <a:srgbClr val="1C2120"/>
                </a:solidFill>
                <a:latin typeface="Poppins" panose="00000500000000000000" pitchFamily="2" charset="-70"/>
                <a:ea typeface="Poppins Bold"/>
                <a:cs typeface="Poppins" panose="00000500000000000000" pitchFamily="2" charset="-70"/>
                <a:sym typeface="Poppins Bold"/>
              </a:rPr>
              <a:t>(eiro) </a:t>
            </a:r>
            <a:r>
              <a:rPr lang="lv-LV" sz="4080" b="1" dirty="0">
                <a:solidFill>
                  <a:srgbClr val="1C2120"/>
                </a:solidFill>
                <a:latin typeface="Poppins Bold"/>
                <a:ea typeface="Poppins Bold"/>
                <a:cs typeface="Poppins Bold"/>
                <a:sym typeface="Poppins Bold"/>
              </a:rPr>
              <a:t>dalījumā par nozarēm</a:t>
            </a:r>
          </a:p>
        </p:txBody>
      </p:sp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35AD0CCD-1A7D-9DF1-3536-026AD90CBA4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443835889"/>
              </p:ext>
            </p:extLst>
          </p:nvPr>
        </p:nvGraphicFramePr>
        <p:xfrm>
          <a:off x="1638300" y="2247900"/>
          <a:ext cx="15011400" cy="785315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0893176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C433D02-AFD1-2208-B58C-4A9E13F1E63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2">
            <a:extLst>
              <a:ext uri="{FF2B5EF4-FFF2-40B4-BE49-F238E27FC236}">
                <a16:creationId xmlns:a16="http://schemas.microsoft.com/office/drawing/2014/main" id="{EC59D290-2D64-0B2D-526A-A8925E42C29A}"/>
              </a:ext>
            </a:extLst>
          </p:cNvPr>
          <p:cNvSpPr/>
          <p:nvPr/>
        </p:nvSpPr>
        <p:spPr>
          <a:xfrm>
            <a:off x="1" y="0"/>
            <a:ext cx="18288000" cy="10286999"/>
          </a:xfrm>
          <a:custGeom>
            <a:avLst/>
            <a:gdLst/>
            <a:ahLst/>
            <a:cxnLst/>
            <a:rect l="l" t="t" r="r" b="b"/>
            <a:pathLst>
              <a:path w="22013892" h="12354774">
                <a:moveTo>
                  <a:pt x="0" y="0"/>
                </a:moveTo>
                <a:lnTo>
                  <a:pt x="22013891" y="0"/>
                </a:lnTo>
                <a:lnTo>
                  <a:pt x="22013891" y="12354775"/>
                </a:lnTo>
                <a:lnTo>
                  <a:pt x="0" y="1235477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50000"/>
            </a:blip>
            <a:stretch>
              <a:fillRect t="-9467" b="-9467"/>
            </a:stretch>
          </a:blipFill>
        </p:spPr>
        <p:txBody>
          <a:bodyPr/>
          <a:lstStyle/>
          <a:p>
            <a:endParaRPr lang="lv-LV" dirty="0"/>
          </a:p>
        </p:txBody>
      </p:sp>
      <p:sp>
        <p:nvSpPr>
          <p:cNvPr id="26" name="TextBox 9">
            <a:extLst>
              <a:ext uri="{FF2B5EF4-FFF2-40B4-BE49-F238E27FC236}">
                <a16:creationId xmlns:a16="http://schemas.microsoft.com/office/drawing/2014/main" id="{E10D05FE-5EE8-AB35-0917-687FAA284E7C}"/>
              </a:ext>
            </a:extLst>
          </p:cNvPr>
          <p:cNvSpPr txBox="1"/>
          <p:nvPr/>
        </p:nvSpPr>
        <p:spPr>
          <a:xfrm>
            <a:off x="2971800" y="424599"/>
            <a:ext cx="12626965" cy="125572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lv-LV" sz="4080" b="1" dirty="0">
                <a:solidFill>
                  <a:srgbClr val="1C2120"/>
                </a:solidFill>
                <a:latin typeface="Poppins Bold"/>
                <a:ea typeface="Poppins Bold"/>
                <a:cs typeface="Poppins Bold"/>
                <a:sym typeface="Poppins Bold"/>
              </a:rPr>
              <a:t>Parāda atgūšanai no jauna nodoto lietu skaits un procentuālā attiecība </a:t>
            </a:r>
            <a:r>
              <a:rPr lang="lv-LV" sz="4080" dirty="0">
                <a:solidFill>
                  <a:srgbClr val="1C2120"/>
                </a:solidFill>
                <a:latin typeface="Poppins" panose="00000500000000000000" pitchFamily="2" charset="-70"/>
                <a:ea typeface="Poppins Bold"/>
                <a:cs typeface="Poppins" panose="00000500000000000000" pitchFamily="2" charset="-70"/>
                <a:sym typeface="Poppins Bold"/>
              </a:rPr>
              <a:t>2023/2024. gadā</a:t>
            </a:r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DC2A64AF-F69A-95A3-9DBD-65D3446F3CB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233275628"/>
              </p:ext>
            </p:extLst>
          </p:nvPr>
        </p:nvGraphicFramePr>
        <p:xfrm>
          <a:off x="647700" y="1660191"/>
          <a:ext cx="16992599" cy="847719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858302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CB4D1EB-320C-284C-509E-3CDB9849980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2">
            <a:extLst>
              <a:ext uri="{FF2B5EF4-FFF2-40B4-BE49-F238E27FC236}">
                <a16:creationId xmlns:a16="http://schemas.microsoft.com/office/drawing/2014/main" id="{582A91D2-CE9B-21A4-A8CB-9DCE483E7D28}"/>
              </a:ext>
            </a:extLst>
          </p:cNvPr>
          <p:cNvSpPr/>
          <p:nvPr/>
        </p:nvSpPr>
        <p:spPr>
          <a:xfrm>
            <a:off x="1" y="0"/>
            <a:ext cx="18288000" cy="10286999"/>
          </a:xfrm>
          <a:custGeom>
            <a:avLst/>
            <a:gdLst/>
            <a:ahLst/>
            <a:cxnLst/>
            <a:rect l="l" t="t" r="r" b="b"/>
            <a:pathLst>
              <a:path w="22013892" h="12354774">
                <a:moveTo>
                  <a:pt x="0" y="0"/>
                </a:moveTo>
                <a:lnTo>
                  <a:pt x="22013891" y="0"/>
                </a:lnTo>
                <a:lnTo>
                  <a:pt x="22013891" y="12354775"/>
                </a:lnTo>
                <a:lnTo>
                  <a:pt x="0" y="1235477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50000"/>
            </a:blip>
            <a:stretch>
              <a:fillRect t="-9467" b="-9467"/>
            </a:stretch>
          </a:blipFill>
        </p:spPr>
        <p:txBody>
          <a:bodyPr/>
          <a:lstStyle/>
          <a:p>
            <a:endParaRPr lang="lv-LV" dirty="0"/>
          </a:p>
        </p:txBody>
      </p:sp>
      <p:sp>
        <p:nvSpPr>
          <p:cNvPr id="26" name="TextBox 9">
            <a:extLst>
              <a:ext uri="{FF2B5EF4-FFF2-40B4-BE49-F238E27FC236}">
                <a16:creationId xmlns:a16="http://schemas.microsoft.com/office/drawing/2014/main" id="{2839FFB6-63D3-F1A8-DC30-8A81BB296745}"/>
              </a:ext>
            </a:extLst>
          </p:cNvPr>
          <p:cNvSpPr txBox="1"/>
          <p:nvPr/>
        </p:nvSpPr>
        <p:spPr>
          <a:xfrm>
            <a:off x="2971800" y="424599"/>
            <a:ext cx="12626965" cy="125572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lv-LV" sz="4080" b="1" dirty="0">
                <a:solidFill>
                  <a:srgbClr val="1C2120"/>
                </a:solidFill>
                <a:latin typeface="Poppins Bold"/>
                <a:ea typeface="Poppins Bold"/>
                <a:cs typeface="Poppins Bold"/>
                <a:sym typeface="Poppins Bold"/>
              </a:rPr>
              <a:t>Parādu atgūšanai no jauna nodotās lietas pa nozarēm pēc parāda kopsummas </a:t>
            </a:r>
            <a:r>
              <a:rPr lang="lv-LV" sz="4080" dirty="0">
                <a:solidFill>
                  <a:srgbClr val="1C2120"/>
                </a:solidFill>
                <a:latin typeface="Poppins" panose="00000500000000000000" pitchFamily="2" charset="-70"/>
                <a:ea typeface="Poppins Bold"/>
                <a:cs typeface="Poppins" panose="00000500000000000000" pitchFamily="2" charset="-70"/>
                <a:sym typeface="Poppins Bold"/>
              </a:rPr>
              <a:t>EUR</a:t>
            </a:r>
          </a:p>
        </p:txBody>
      </p:sp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B88BECDD-4599-8BE3-3E6E-B27DDBEDBDA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68405978"/>
              </p:ext>
            </p:extLst>
          </p:nvPr>
        </p:nvGraphicFramePr>
        <p:xfrm>
          <a:off x="1143000" y="1257300"/>
          <a:ext cx="16002000" cy="914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72364306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9AF6F91-2401-3D1E-D23F-64FC38AB7CF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2">
            <a:extLst>
              <a:ext uri="{FF2B5EF4-FFF2-40B4-BE49-F238E27FC236}">
                <a16:creationId xmlns:a16="http://schemas.microsoft.com/office/drawing/2014/main" id="{899520E6-0B91-8B81-94E1-3B23DBA1DCE0}"/>
              </a:ext>
            </a:extLst>
          </p:cNvPr>
          <p:cNvSpPr/>
          <p:nvPr/>
        </p:nvSpPr>
        <p:spPr>
          <a:xfrm>
            <a:off x="1" y="-38100"/>
            <a:ext cx="18288000" cy="10325100"/>
          </a:xfrm>
          <a:custGeom>
            <a:avLst/>
            <a:gdLst/>
            <a:ahLst/>
            <a:cxnLst/>
            <a:rect l="l" t="t" r="r" b="b"/>
            <a:pathLst>
              <a:path w="22013892" h="12354774">
                <a:moveTo>
                  <a:pt x="0" y="0"/>
                </a:moveTo>
                <a:lnTo>
                  <a:pt x="22013891" y="0"/>
                </a:lnTo>
                <a:lnTo>
                  <a:pt x="22013891" y="12354775"/>
                </a:lnTo>
                <a:lnTo>
                  <a:pt x="0" y="1235477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50000"/>
            </a:blip>
            <a:stretch>
              <a:fillRect t="-9467" b="-9467"/>
            </a:stretch>
          </a:blipFill>
        </p:spPr>
        <p:txBody>
          <a:bodyPr/>
          <a:lstStyle/>
          <a:p>
            <a:endParaRPr lang="lv-LV" baseline="-25000" dirty="0"/>
          </a:p>
        </p:txBody>
      </p:sp>
      <p:sp>
        <p:nvSpPr>
          <p:cNvPr id="26" name="TextBox 9">
            <a:extLst>
              <a:ext uri="{FF2B5EF4-FFF2-40B4-BE49-F238E27FC236}">
                <a16:creationId xmlns:a16="http://schemas.microsoft.com/office/drawing/2014/main" id="{ADAC94F8-0E5A-FB45-11E5-77A9CBD0467D}"/>
              </a:ext>
            </a:extLst>
          </p:cNvPr>
          <p:cNvSpPr txBox="1"/>
          <p:nvPr/>
        </p:nvSpPr>
        <p:spPr>
          <a:xfrm>
            <a:off x="2830517" y="419100"/>
            <a:ext cx="12626965" cy="62786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lv-LV" sz="4080" b="1" dirty="0">
                <a:solidFill>
                  <a:srgbClr val="1C2120"/>
                </a:solidFill>
                <a:latin typeface="Poppins Bold"/>
                <a:ea typeface="Poppins Bold"/>
                <a:cs typeface="Poppins Bold"/>
                <a:sym typeface="Poppins Bold"/>
              </a:rPr>
              <a:t>Atgūto lietu skaits</a:t>
            </a:r>
          </a:p>
        </p:txBody>
      </p:sp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2920E9B5-B97B-C7F1-0BB5-B8A76474D11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587741647"/>
              </p:ext>
            </p:extLst>
          </p:nvPr>
        </p:nvGraphicFramePr>
        <p:xfrm>
          <a:off x="-152400" y="723900"/>
          <a:ext cx="16916400" cy="869245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01111190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125E1B4-5444-A71A-891D-5E2C25F36EE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2">
            <a:extLst>
              <a:ext uri="{FF2B5EF4-FFF2-40B4-BE49-F238E27FC236}">
                <a16:creationId xmlns:a16="http://schemas.microsoft.com/office/drawing/2014/main" id="{52CA2724-557D-EEA3-E54C-BDBDD0BB3E1A}"/>
              </a:ext>
            </a:extLst>
          </p:cNvPr>
          <p:cNvSpPr/>
          <p:nvPr/>
        </p:nvSpPr>
        <p:spPr>
          <a:xfrm>
            <a:off x="1" y="0"/>
            <a:ext cx="18288000" cy="10286999"/>
          </a:xfrm>
          <a:custGeom>
            <a:avLst/>
            <a:gdLst/>
            <a:ahLst/>
            <a:cxnLst/>
            <a:rect l="l" t="t" r="r" b="b"/>
            <a:pathLst>
              <a:path w="22013892" h="12354774">
                <a:moveTo>
                  <a:pt x="0" y="0"/>
                </a:moveTo>
                <a:lnTo>
                  <a:pt x="22013891" y="0"/>
                </a:lnTo>
                <a:lnTo>
                  <a:pt x="22013891" y="12354775"/>
                </a:lnTo>
                <a:lnTo>
                  <a:pt x="0" y="1235477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50000"/>
            </a:blip>
            <a:stretch>
              <a:fillRect t="-9467" b="-9467"/>
            </a:stretch>
          </a:blipFill>
        </p:spPr>
        <p:txBody>
          <a:bodyPr/>
          <a:lstStyle/>
          <a:p>
            <a:endParaRPr lang="lv-LV" dirty="0"/>
          </a:p>
        </p:txBody>
      </p:sp>
      <p:sp>
        <p:nvSpPr>
          <p:cNvPr id="26" name="TextBox 9">
            <a:extLst>
              <a:ext uri="{FF2B5EF4-FFF2-40B4-BE49-F238E27FC236}">
                <a16:creationId xmlns:a16="http://schemas.microsoft.com/office/drawing/2014/main" id="{23DB56EF-1E35-7DBD-BB63-560B2D0A50CC}"/>
              </a:ext>
            </a:extLst>
          </p:cNvPr>
          <p:cNvSpPr txBox="1"/>
          <p:nvPr/>
        </p:nvSpPr>
        <p:spPr>
          <a:xfrm>
            <a:off x="2830517" y="419100"/>
            <a:ext cx="12626965" cy="62786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lv-LV" sz="4080" b="1" dirty="0">
                <a:solidFill>
                  <a:srgbClr val="1C2120"/>
                </a:solidFill>
                <a:latin typeface="Poppins Bold"/>
                <a:ea typeface="Poppins Bold"/>
                <a:cs typeface="Poppins Bold"/>
                <a:sym typeface="Poppins Bold"/>
              </a:rPr>
              <a:t>Neatgūtie parādi</a:t>
            </a:r>
          </a:p>
        </p:txBody>
      </p:sp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BC251679-37AB-D20E-1DC4-29DD1C28E9D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962857662"/>
              </p:ext>
            </p:extLst>
          </p:nvPr>
        </p:nvGraphicFramePr>
        <p:xfrm>
          <a:off x="1524000" y="1790700"/>
          <a:ext cx="14782800" cy="8077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10666767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343</TotalTime>
  <Words>735</Words>
  <Application>Microsoft Office PowerPoint</Application>
  <PresentationFormat>Custom</PresentationFormat>
  <Paragraphs>137</Paragraphs>
  <Slides>14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1" baseType="lpstr">
      <vt:lpstr>Poppins Bold</vt:lpstr>
      <vt:lpstr>Calibri</vt:lpstr>
      <vt:lpstr>Aptos</vt:lpstr>
      <vt:lpstr>Poppins</vt:lpstr>
      <vt:lpstr>Poppins Semi-Bold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Blue Minimalist Project Presentation</dc:title>
  <dc:creator>Eva Eglīte</dc:creator>
  <cp:lastModifiedBy>Andis Priedītis</cp:lastModifiedBy>
  <cp:revision>32</cp:revision>
  <dcterms:created xsi:type="dcterms:W3CDTF">2006-08-16T00:00:00Z</dcterms:created>
  <dcterms:modified xsi:type="dcterms:W3CDTF">2025-06-12T06:23:14Z</dcterms:modified>
  <dc:identifier>DAGnOoFhyZ0</dc:identifier>
</cp:coreProperties>
</file>