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72" r:id="rId5"/>
    <p:sldId id="273" r:id="rId6"/>
    <p:sldId id="274" r:id="rId7"/>
    <p:sldId id="275" r:id="rId8"/>
    <p:sldId id="276" r:id="rId9"/>
    <p:sldId id="277" r:id="rId10"/>
    <p:sldId id="268" r:id="rId11"/>
    <p:sldId id="278" r:id="rId12"/>
    <p:sldId id="279" r:id="rId13"/>
    <p:sldId id="280" r:id="rId14"/>
    <p:sldId id="270" r:id="rId15"/>
  </p:sldIdLst>
  <p:sldSz cx="18288000" cy="10287000"/>
  <p:notesSz cx="6858000" cy="9144000"/>
  <p:embeddedFontLst>
    <p:embeddedFont>
      <p:font typeface="Poppins" panose="00000500000000000000" pitchFamily="2" charset="-70"/>
      <p:regular r:id="rId17"/>
      <p:bold r:id="rId18"/>
      <p:boldItalic r:id="rId19"/>
    </p:embeddedFont>
    <p:embeddedFont>
      <p:font typeface="Poppins Bold" panose="00000800000000000000" charset="-70"/>
      <p:regular r:id="rId20"/>
      <p:bold r:id="rId21"/>
    </p:embeddedFont>
    <p:embeddedFont>
      <p:font typeface="Poppins Semi-Bold" panose="020B0604020202020204" charset="-7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80BD"/>
    <a:srgbClr val="0090A1"/>
    <a:srgbClr val="02849C"/>
    <a:srgbClr val="D9E3F1"/>
    <a:srgbClr val="AAD7D4"/>
    <a:srgbClr val="F2F2F2"/>
    <a:srgbClr val="A7B1AF"/>
    <a:srgbClr val="E5F3F2"/>
    <a:srgbClr val="E9F5F4"/>
    <a:srgbClr val="7D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277" autoAdjust="0"/>
  </p:normalViewPr>
  <p:slideViewPr>
    <p:cSldViewPr>
      <p:cViewPr varScale="1">
        <p:scale>
          <a:sx n="68" d="100"/>
          <a:sy n="68" d="100"/>
        </p:scale>
        <p:origin x="96" y="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ptac\Pat&#275;r&#275;t&#257;ju%20ties&#299;bu%20uzraudz&#299;bas%20departaments\FPUD\Rezerves%20kopijas\Vija%20Slisane\Statistika%20-%20jomas%20p&#257;rskats\PA%20-statistika%20-%202024\Tabulas-diagrammas-2024\stat_graf-darba%20versija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ptac\Pat&#275;r&#275;t&#257;ju%20ties&#299;bu%20uzraudz&#299;bas%20departaments\FPUD\Rezerves%20kopijas\Vija%20Slisane\Statistika%20-%20jomas%20p&#257;rskats\PA%20-statistika%20-%202024\Tabulas-diagrammas-2024\stat_graf-darba%20versija%20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ptac\Pat&#275;r&#275;t&#257;ju%20ties&#299;bu%20uzraudz&#299;bas%20departaments\FPUD\Rezerves%20kopijas\Vija%20Slisane\Statistika%20-%20jomas%20p&#257;rskats\PA%20-statistika%20-%202024\Tabulas-diagrammas-2024\stat_graf-darba%20versija%20202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ptac\Pat&#275;r&#275;t&#257;ju%20ties&#299;bu%20uzraudz&#299;bas%20departaments\FPUD\Rezerves%20kopijas\Vija%20Slisane\Statistika%20-%20jomas%20p&#257;rskats\PA%20-statistika%20-%202024\Tabulas-diagrammas-2024\stat_graf-darba%20versija%20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ptac\Pat&#275;r&#275;t&#257;ju%20ties&#299;bu%20uzraudz&#299;bas%20departaments\FPUD\Rezerves%20kopijas\Vija%20Slisane\Statistika%20-%20jomas%20p&#257;rskats\PA%20-statistika%20-%202024\Tabulas-diagrammas-2024\stat_graf-darba%20versija%20202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ptac\Pat&#275;r&#275;t&#257;ju%20ties&#299;bu%20uzraudz&#299;bas%20departaments\FPUD\Rezerves%20kopijas\Vija%20Slisane\Statistika%20-%20jomas%20p&#257;rskats\PA%20-statistika%20-%202024\Tabulas-diagrammas-2024\stat_graf-darba%20versija%202024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noProof="0" dirty="0"/>
              <a:t>Parāda portfeļa dalījums pēc parādu lietu </a:t>
            </a:r>
            <a:r>
              <a:rPr lang="lv-LV" noProof="0" dirty="0" err="1"/>
              <a:t>skaitA</a:t>
            </a:r>
            <a:endParaRPr lang="lv-LV" noProof="0" dirty="0"/>
          </a:p>
        </c:rich>
      </c:tx>
      <c:layout>
        <c:manualLayout>
          <c:xMode val="edge"/>
          <c:yMode val="edge"/>
          <c:x val="0.51121124213540292"/>
          <c:y val="3.95219446363480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1.1533776616214516E-2"/>
          <c:y val="0.11207130986553861"/>
          <c:w val="0.9643830459356626"/>
          <c:h val="0.629386251511092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'nozare-lietas 2024'!$AB$16</c:f>
              <c:strCache>
                <c:ptCount val="1"/>
                <c:pt idx="0">
                  <c:v>2022.gads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'nozare-lietas 2024'!$Y$17:$Y$23</c:f>
              <c:strCache>
                <c:ptCount val="7"/>
                <c:pt idx="0">
                  <c:v>Kredītiestādes</c:v>
                </c:pt>
                <c:pt idx="1">
                  <c:v>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'nozare-lietas 2024'!$AB$17:$AB$23</c:f>
              <c:numCache>
                <c:formatCode>0.00%</c:formatCode>
                <c:ptCount val="7"/>
                <c:pt idx="0">
                  <c:v>0.12384074882145929</c:v>
                </c:pt>
                <c:pt idx="1">
                  <c:v>0.37646748794552876</c:v>
                </c:pt>
                <c:pt idx="2">
                  <c:v>0.25454342577270883</c:v>
                </c:pt>
                <c:pt idx="3">
                  <c:v>2.8025409155621187E-2</c:v>
                </c:pt>
                <c:pt idx="4">
                  <c:v>3.5185681986706643E-2</c:v>
                </c:pt>
                <c:pt idx="5">
                  <c:v>8.351910632704436E-2</c:v>
                </c:pt>
                <c:pt idx="6">
                  <c:v>9.841813999093095E-2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C2-4971-AE61-A130AA0C6D44}"/>
            </c:ext>
          </c:extLst>
        </c:ser>
        <c:ser>
          <c:idx val="1"/>
          <c:order val="1"/>
          <c:tx>
            <c:strRef>
              <c:f>'nozare-lietas 2024'!$AG$16</c:f>
              <c:strCache>
                <c:ptCount val="1"/>
                <c:pt idx="0">
                  <c:v>2023.gads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'nozare-lietas 2024'!$Y$17:$Y$23</c:f>
              <c:strCache>
                <c:ptCount val="7"/>
                <c:pt idx="0">
                  <c:v>Kredītiestādes</c:v>
                </c:pt>
                <c:pt idx="1">
                  <c:v>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'nozare-lietas 2024'!$AG$17:$AG$23</c:f>
              <c:numCache>
                <c:formatCode>0.00%</c:formatCode>
                <c:ptCount val="7"/>
                <c:pt idx="0">
                  <c:v>0.12210633195613321</c:v>
                </c:pt>
                <c:pt idx="1">
                  <c:v>0.3991390091588623</c:v>
                </c:pt>
                <c:pt idx="2">
                  <c:v>0.26789940523115913</c:v>
                </c:pt>
                <c:pt idx="3">
                  <c:v>2.08288791021921E-2</c:v>
                </c:pt>
                <c:pt idx="4">
                  <c:v>2.0657176230709225E-2</c:v>
                </c:pt>
                <c:pt idx="5">
                  <c:v>8.3316341903342847E-2</c:v>
                </c:pt>
                <c:pt idx="6">
                  <c:v>8.6052856417601201E-2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C2-4971-AE61-A130AA0C6D44}"/>
            </c:ext>
          </c:extLst>
        </c:ser>
        <c:ser>
          <c:idx val="2"/>
          <c:order val="2"/>
          <c:tx>
            <c:strRef>
              <c:f>'nozare-lietas 2024'!$AL$16</c:f>
              <c:strCache>
                <c:ptCount val="1"/>
                <c:pt idx="0">
                  <c:v>2024.gads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'nozare-lietas 2024'!$Y$17:$Y$23</c:f>
              <c:strCache>
                <c:ptCount val="7"/>
                <c:pt idx="0">
                  <c:v>Kredītiestādes</c:v>
                </c:pt>
                <c:pt idx="1">
                  <c:v>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'nozare-lietas 2024'!$AL$17:$AL$23</c:f>
              <c:numCache>
                <c:formatCode>0.00%</c:formatCode>
                <c:ptCount val="7"/>
                <c:pt idx="0">
                  <c:v>0.10729180089734429</c:v>
                </c:pt>
                <c:pt idx="1">
                  <c:v>0.36865796656631095</c:v>
                </c:pt>
                <c:pt idx="2">
                  <c:v>0.22611889811745137</c:v>
                </c:pt>
                <c:pt idx="3">
                  <c:v>3.3621856073474454E-2</c:v>
                </c:pt>
                <c:pt idx="4">
                  <c:v>4.5407553623935427E-2</c:v>
                </c:pt>
                <c:pt idx="5">
                  <c:v>0.12271563792275342</c:v>
                </c:pt>
                <c:pt idx="6">
                  <c:v>9.6186286798730133E-2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C2-4971-AE61-A130AA0C6D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521205168"/>
        <c:axId val="521209008"/>
      </c:barChart>
      <c:catAx>
        <c:axId val="52120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21209008"/>
        <c:crosses val="autoZero"/>
        <c:auto val="1"/>
        <c:lblAlgn val="ctr"/>
        <c:lblOffset val="100"/>
        <c:noMultiLvlLbl val="0"/>
      </c:catAx>
      <c:valAx>
        <c:axId val="521209008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21205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1066188197767148"/>
          <c:y val="8.9848424999557835E-2"/>
          <c:w val="0.47412606846604066"/>
          <c:h val="4.70036322045825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442490338900059E-2"/>
          <c:y val="0.19534282713962106"/>
          <c:w val="0.93646464758284009"/>
          <c:h val="0.483148364416231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'nozare-summa 2024'!$Y$18</c:f>
              <c:strCache>
                <c:ptCount val="1"/>
                <c:pt idx="0">
                  <c:v>2022.gads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'nozare-summa 2024'!$V$19:$V$25</c:f>
              <c:strCache>
                <c:ptCount val="7"/>
                <c:pt idx="0">
                  <c:v>Kredītiestādes</c:v>
                </c:pt>
                <c:pt idx="1">
                  <c:v>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'nozare-summa 2024'!$Y$19:$Y$25</c:f>
              <c:numCache>
                <c:formatCode>0.00%</c:formatCode>
                <c:ptCount val="7"/>
                <c:pt idx="0">
                  <c:v>0.61125260307515172</c:v>
                </c:pt>
                <c:pt idx="1">
                  <c:v>0.29641714516277085</c:v>
                </c:pt>
                <c:pt idx="2">
                  <c:v>5.1588838459832705E-2</c:v>
                </c:pt>
                <c:pt idx="3">
                  <c:v>5.9839946560572305E-3</c:v>
                </c:pt>
                <c:pt idx="4">
                  <c:v>1.9038743571518869E-3</c:v>
                </c:pt>
                <c:pt idx="5">
                  <c:v>1.8221931604918459E-3</c:v>
                </c:pt>
                <c:pt idx="6">
                  <c:v>3.1031351128543848E-2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DC-4536-A967-F44A438B8129}"/>
            </c:ext>
          </c:extLst>
        </c:ser>
        <c:ser>
          <c:idx val="1"/>
          <c:order val="1"/>
          <c:tx>
            <c:strRef>
              <c:f>'nozare-summa 2024'!$AD$18</c:f>
              <c:strCache>
                <c:ptCount val="1"/>
                <c:pt idx="0">
                  <c:v>2023.gads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'nozare-summa 2024'!$V$19:$V$25</c:f>
              <c:strCache>
                <c:ptCount val="7"/>
                <c:pt idx="0">
                  <c:v>Kredītiestādes</c:v>
                </c:pt>
                <c:pt idx="1">
                  <c:v>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'nozare-summa 2024'!$AD$19:$AD$25</c:f>
              <c:numCache>
                <c:formatCode>0.00%</c:formatCode>
                <c:ptCount val="7"/>
                <c:pt idx="0">
                  <c:v>0.55603510952114588</c:v>
                </c:pt>
                <c:pt idx="1">
                  <c:v>0.34954790671744385</c:v>
                </c:pt>
                <c:pt idx="2">
                  <c:v>4.96939334783442E-2</c:v>
                </c:pt>
                <c:pt idx="3">
                  <c:v>5.4604668958735496E-3</c:v>
                </c:pt>
                <c:pt idx="4">
                  <c:v>1.2608191461522514E-3</c:v>
                </c:pt>
                <c:pt idx="5">
                  <c:v>1.8648265976980211E-3</c:v>
                </c:pt>
                <c:pt idx="6">
                  <c:v>3.6136937643342151E-2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DC-4536-A967-F44A438B8129}"/>
            </c:ext>
          </c:extLst>
        </c:ser>
        <c:ser>
          <c:idx val="2"/>
          <c:order val="2"/>
          <c:tx>
            <c:strRef>
              <c:f>'nozare-summa 2024'!$AI$18</c:f>
              <c:strCache>
                <c:ptCount val="1"/>
                <c:pt idx="0">
                  <c:v>2024.gads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'nozare-summa 2024'!$V$19:$V$25</c:f>
              <c:strCache>
                <c:ptCount val="7"/>
                <c:pt idx="0">
                  <c:v>Kredītiestādes</c:v>
                </c:pt>
                <c:pt idx="1">
                  <c:v>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'nozare-summa 2024'!$AI$19:$AI$25</c:f>
              <c:numCache>
                <c:formatCode>0.00%</c:formatCode>
                <c:ptCount val="7"/>
                <c:pt idx="0">
                  <c:v>0.51588470238222683</c:v>
                </c:pt>
                <c:pt idx="1">
                  <c:v>0.38784167030492828</c:v>
                </c:pt>
                <c:pt idx="2">
                  <c:v>4.8256325298727351E-2</c:v>
                </c:pt>
                <c:pt idx="3">
                  <c:v>1.0432141223589061E-2</c:v>
                </c:pt>
                <c:pt idx="4">
                  <c:v>2.602254401191145E-3</c:v>
                </c:pt>
                <c:pt idx="5">
                  <c:v>3.0196328956050415E-3</c:v>
                </c:pt>
                <c:pt idx="6">
                  <c:v>3.1963273493732312E-2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DC-4536-A967-F44A438B81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01957184"/>
        <c:axId val="301947584"/>
      </c:barChart>
      <c:catAx>
        <c:axId val="30195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01947584"/>
        <c:crosses val="autoZero"/>
        <c:auto val="1"/>
        <c:lblAlgn val="ctr"/>
        <c:lblOffset val="100"/>
        <c:noMultiLvlLbl val="0"/>
      </c:catAx>
      <c:valAx>
        <c:axId val="301947584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01957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31418431850949E-2"/>
          <c:y val="0.14901781296200453"/>
          <c:w val="0.84817847769028876"/>
          <c:h val="0.494585371676808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'jaunas lieta pa nozarēm -2024'!$D$36</c:f>
              <c:strCache>
                <c:ptCount val="1"/>
                <c:pt idx="0">
                  <c:v>Nodoto lietu skaits 2023. gadā 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elete val="1"/>
          </c:dLbls>
          <c:cat>
            <c:strRef>
              <c:f>'jaunas lieta pa nozarēm -2024'!$B$37:$B$43</c:f>
              <c:strCache>
                <c:ptCount val="7"/>
                <c:pt idx="0">
                  <c:v>Kredītiestādes</c:v>
                </c:pt>
                <c:pt idx="1">
                  <c:v> 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'jaunas lieta pa nozarēm -2024'!$D$37:$D$43</c:f>
              <c:numCache>
                <c:formatCode>0</c:formatCode>
                <c:ptCount val="7"/>
                <c:pt idx="0">
                  <c:v>35424</c:v>
                </c:pt>
                <c:pt idx="1">
                  <c:v>92106</c:v>
                </c:pt>
                <c:pt idx="2">
                  <c:v>92105</c:v>
                </c:pt>
                <c:pt idx="3">
                  <c:v>52940</c:v>
                </c:pt>
                <c:pt idx="4">
                  <c:v>13239</c:v>
                </c:pt>
                <c:pt idx="5">
                  <c:v>63326</c:v>
                </c:pt>
                <c:pt idx="6">
                  <c:v>68272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42-4F99-87E6-64F5055ABD76}"/>
            </c:ext>
          </c:extLst>
        </c:ser>
        <c:ser>
          <c:idx val="2"/>
          <c:order val="2"/>
          <c:tx>
            <c:strRef>
              <c:f>'jaunas lieta pa nozarēm -2024'!$I$36</c:f>
              <c:strCache>
                <c:ptCount val="1"/>
                <c:pt idx="0">
                  <c:v>Nodoto lietu skaits 2024. gadā 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delete val="1"/>
          </c:dLbls>
          <c:cat>
            <c:strRef>
              <c:f>'jaunas lieta pa nozarēm -2024'!$B$37:$B$43</c:f>
              <c:strCache>
                <c:ptCount val="7"/>
                <c:pt idx="0">
                  <c:v>Kredītiestādes</c:v>
                </c:pt>
                <c:pt idx="1">
                  <c:v> 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'jaunas lieta pa nozarēm -2024'!$I$37:$I$43</c:f>
              <c:numCache>
                <c:formatCode>#,##0</c:formatCode>
                <c:ptCount val="7"/>
                <c:pt idx="0">
                  <c:v>5527</c:v>
                </c:pt>
                <c:pt idx="1">
                  <c:v>71786</c:v>
                </c:pt>
                <c:pt idx="2">
                  <c:v>71320</c:v>
                </c:pt>
                <c:pt idx="3">
                  <c:v>44357</c:v>
                </c:pt>
                <c:pt idx="4">
                  <c:v>20680</c:v>
                </c:pt>
                <c:pt idx="5">
                  <c:v>64965</c:v>
                </c:pt>
                <c:pt idx="6">
                  <c:v>32882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42-4F99-87E6-64F5055ABD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283374480"/>
        <c:axId val="1283371600"/>
      </c:barChart>
      <c:lineChart>
        <c:grouping val="standard"/>
        <c:varyColors val="0"/>
        <c:ser>
          <c:idx val="1"/>
          <c:order val="1"/>
          <c:tx>
            <c:strRef>
              <c:f>'jaunas lieta pa nozarēm -2024'!$H$36</c:f>
              <c:strCache>
                <c:ptCount val="1"/>
                <c:pt idx="0">
                  <c:v>% no kopējā lietu skaita, 2023. gads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4.4716724079955916E-2"/>
                  <c:y val="-5.6790410527981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B42-4F99-87E6-64F5055ABD76}"/>
                </c:ext>
              </c:extLst>
            </c:dLbl>
            <c:dLbl>
              <c:idx val="1"/>
              <c:layout>
                <c:manualLayout>
                  <c:x val="-0.14373232739985831"/>
                  <c:y val="2.71606311220781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42-4F99-87E6-64F5055ABD76}"/>
                </c:ext>
              </c:extLst>
            </c:dLbl>
            <c:dLbl>
              <c:idx val="2"/>
              <c:layout>
                <c:manualLayout>
                  <c:x val="-9.9015603319902445E-2"/>
                  <c:y val="4.1975520825029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B42-4F99-87E6-64F5055ABD76}"/>
                </c:ext>
              </c:extLst>
            </c:dLbl>
            <c:dLbl>
              <c:idx val="3"/>
              <c:layout>
                <c:manualLayout>
                  <c:x val="-0.11817991363988356"/>
                  <c:y val="1.481488970295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42-4F99-87E6-64F5055ABD76}"/>
                </c:ext>
              </c:extLst>
            </c:dLbl>
            <c:dLbl>
              <c:idx val="4"/>
              <c:layout>
                <c:manualLayout>
                  <c:x val="-7.0369863644171568E-2"/>
                  <c:y val="-0.116933224509349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B42-4F99-87E6-64F5055ABD76}"/>
                </c:ext>
              </c:extLst>
            </c:dLbl>
            <c:dLbl>
              <c:idx val="5"/>
              <c:layout>
                <c:manualLayout>
                  <c:x val="-0.10700073261989451"/>
                  <c:y val="-8.14818933662346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B42-4F99-87E6-64F5055ABD76}"/>
                </c:ext>
              </c:extLst>
            </c:dLbl>
            <c:dLbl>
              <c:idx val="6"/>
              <c:layout>
                <c:manualLayout>
                  <c:x val="-6.3881034399937021E-3"/>
                  <c:y val="-1.481488970295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B42-4F99-87E6-64F5055ABD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'jaunas lieta pa nozarēm -2024'!$B$37:$B$43</c:f>
              <c:strCache>
                <c:ptCount val="7"/>
                <c:pt idx="0">
                  <c:v>Kredītiestādes</c:v>
                </c:pt>
                <c:pt idx="1">
                  <c:v> 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'jaunas lieta pa nozarēm -2024'!$H$37:$H$43</c:f>
              <c:numCache>
                <c:formatCode>0.00%</c:formatCode>
                <c:ptCount val="7"/>
                <c:pt idx="0">
                  <c:v>8.4865792071143142E-2</c:v>
                </c:pt>
                <c:pt idx="1">
                  <c:v>0.22065968395733712</c:v>
                </c:pt>
                <c:pt idx="2">
                  <c:v>0.22065728824279129</c:v>
                </c:pt>
                <c:pt idx="3">
                  <c:v>0.1268291280557339</c:v>
                </c:pt>
                <c:pt idx="4">
                  <c:v>3.1716864872116758E-2</c:v>
                </c:pt>
                <c:pt idx="5">
                  <c:v>0.15171101932862496</c:v>
                </c:pt>
                <c:pt idx="6">
                  <c:v>0.16356022347225282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8B42-4F99-87E6-64F5055ABD76}"/>
            </c:ext>
          </c:extLst>
        </c:ser>
        <c:ser>
          <c:idx val="3"/>
          <c:order val="3"/>
          <c:tx>
            <c:strRef>
              <c:f>'jaunas lieta pa nozarēm -2024'!$K$36</c:f>
              <c:strCache>
                <c:ptCount val="1"/>
                <c:pt idx="0">
                  <c:v>% no kopējā lietu skaita, 2024. gads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4"/>
              </a:solidFill>
              <a:ln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4.8794798775999137E-3"/>
                  <c:y val="-5.4622420566333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B42-4F99-87E6-64F5055ABD76}"/>
                </c:ext>
              </c:extLst>
            </c:dLbl>
            <c:dLbl>
              <c:idx val="2"/>
              <c:layout>
                <c:manualLayout>
                  <c:x val="-7.7835519414427203E-3"/>
                  <c:y val="-4.48461487313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B42-4F99-87E6-64F5055ABD76}"/>
                </c:ext>
              </c:extLst>
            </c:dLbl>
            <c:dLbl>
              <c:idx val="3"/>
              <c:layout>
                <c:manualLayout>
                  <c:x val="-1.7066464397459062E-2"/>
                  <c:y val="-2.0556305004175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B42-4F99-87E6-64F5055ABD76}"/>
                </c:ext>
              </c:extLst>
            </c:dLbl>
            <c:dLbl>
              <c:idx val="4"/>
              <c:layout>
                <c:manualLayout>
                  <c:x val="-1.8361144637476387E-2"/>
                  <c:y val="-0.115568388213880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B42-4F99-87E6-64F5055ABD76}"/>
                </c:ext>
              </c:extLst>
            </c:dLbl>
            <c:dLbl>
              <c:idx val="5"/>
              <c:layout>
                <c:manualLayout>
                  <c:x val="-7.9851292999921289E-3"/>
                  <c:y val="-2.9629779405903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B42-4F99-87E6-64F5055ABD76}"/>
                </c:ext>
              </c:extLst>
            </c:dLbl>
            <c:dLbl>
              <c:idx val="6"/>
              <c:layout>
                <c:manualLayout>
                  <c:x val="-1.8779342723006071E-3"/>
                  <c:y val="-1.3473197959772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B42-4F99-87E6-64F5055ABD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'jaunas lieta pa nozarēm -2024'!$B$37:$B$43</c:f>
              <c:strCache>
                <c:ptCount val="7"/>
                <c:pt idx="0">
                  <c:v>Kredītiestādes</c:v>
                </c:pt>
                <c:pt idx="1">
                  <c:v> 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'jaunas lieta pa nozarēm -2024'!$K$37:$K$43</c:f>
              <c:numCache>
                <c:formatCode>0.00%</c:formatCode>
                <c:ptCount val="7"/>
                <c:pt idx="0">
                  <c:v>1.7742209895447118E-2</c:v>
                </c:pt>
                <c:pt idx="1">
                  <c:v>0.23044007229139982</c:v>
                </c:pt>
                <c:pt idx="2">
                  <c:v>0.22894416677099483</c:v>
                </c:pt>
                <c:pt idx="3">
                  <c:v>0.14239030293691837</c:v>
                </c:pt>
                <c:pt idx="4">
                  <c:v>6.6384820090075347E-2</c:v>
                </c:pt>
                <c:pt idx="5">
                  <c:v>0.20854399599379808</c:v>
                </c:pt>
                <c:pt idx="6">
                  <c:v>0.10555443202136641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0-8B42-4F99-87E6-64F5055ABD7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90922064"/>
        <c:axId val="1090914384"/>
      </c:lineChart>
      <c:catAx>
        <c:axId val="128337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83371600"/>
        <c:crosses val="autoZero"/>
        <c:auto val="1"/>
        <c:lblAlgn val="ctr"/>
        <c:lblOffset val="100"/>
        <c:noMultiLvlLbl val="0"/>
      </c:catAx>
      <c:valAx>
        <c:axId val="128337160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83374480"/>
        <c:crosses val="autoZero"/>
        <c:crossBetween val="between"/>
      </c:valAx>
      <c:valAx>
        <c:axId val="1090914384"/>
        <c:scaling>
          <c:orientation val="minMax"/>
        </c:scaling>
        <c:delete val="0"/>
        <c:axPos val="r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90922064"/>
        <c:crosses val="max"/>
        <c:crossBetween val="between"/>
      </c:valAx>
      <c:catAx>
        <c:axId val="10909220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909143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621825772502532E-3"/>
          <c:y val="0.94581120288019804"/>
          <c:w val="0.99192825064606072"/>
          <c:h val="4.51999747558007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322388709569232E-2"/>
          <c:y val="0.13723632387493842"/>
          <c:w val="0.96900073707486578"/>
          <c:h val="0.49900067167320528"/>
        </c:manualLayout>
      </c:layout>
      <c:lineChart>
        <c:grouping val="standard"/>
        <c:varyColors val="0"/>
        <c:ser>
          <c:idx val="0"/>
          <c:order val="0"/>
          <c:tx>
            <c:strRef>
              <c:f>'jaunas lieta pa nozarēm -2024'!$F$36</c:f>
              <c:strCache>
                <c:ptCount val="1"/>
                <c:pt idx="0">
                  <c:v>Summa, EUR - 2023.gads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932281228407854E-2"/>
                  <c:y val="-6.79056947706166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27-4926-AE15-15D5B1C33577}"/>
                </c:ext>
              </c:extLst>
            </c:dLbl>
            <c:dLbl>
              <c:idx val="1"/>
              <c:layout>
                <c:manualLayout>
                  <c:x val="-7.5200141856844151E-3"/>
                  <c:y val="-5.74894780740322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727-4926-AE15-15D5B1C33577}"/>
                </c:ext>
              </c:extLst>
            </c:dLbl>
            <c:dLbl>
              <c:idx val="2"/>
              <c:layout>
                <c:manualLayout>
                  <c:x val="-4.4888801827242412E-2"/>
                  <c:y val="-0.1104750371029075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727-4926-AE15-15D5B1C33577}"/>
                </c:ext>
              </c:extLst>
            </c:dLbl>
            <c:dLbl>
              <c:idx val="3"/>
              <c:layout>
                <c:manualLayout>
                  <c:x val="-8.4052900252794299E-2"/>
                  <c:y val="-5.27565653086728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727-4926-AE15-15D5B1C33577}"/>
                </c:ext>
              </c:extLst>
            </c:dLbl>
            <c:dLbl>
              <c:idx val="4"/>
              <c:layout>
                <c:manualLayout>
                  <c:x val="-7.4239274897418911E-2"/>
                  <c:y val="-4.10062893081761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727-4926-AE15-15D5B1C33577}"/>
                </c:ext>
              </c:extLst>
            </c:dLbl>
            <c:dLbl>
              <c:idx val="5"/>
              <c:layout>
                <c:manualLayout>
                  <c:x val="-8.2662987648814093E-2"/>
                  <c:y val="-1.58490566037737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727-4926-AE15-15D5B1C33577}"/>
                </c:ext>
              </c:extLst>
            </c:dLbl>
            <c:dLbl>
              <c:idx val="6"/>
              <c:layout>
                <c:manualLayout>
                  <c:x val="-1.2134553003968208E-16"/>
                  <c:y val="-9.57623236933962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727-4926-AE15-15D5B1C3357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'jaunas lieta pa nozarēm -2024'!$B$37:$B$43</c:f>
              <c:strCache>
                <c:ptCount val="7"/>
                <c:pt idx="0">
                  <c:v>Kredītiestādes</c:v>
                </c:pt>
                <c:pt idx="1">
                  <c:v> 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'jaunas lieta pa nozarēm -2024'!$F$37:$F$43</c:f>
              <c:numCache>
                <c:formatCode>_("€"* #,##0.00_);_("€"* \(#,##0.00\);_("€"* "-"??_);_(@_)</c:formatCode>
                <c:ptCount val="7"/>
                <c:pt idx="0">
                  <c:v>172661605.20000002</c:v>
                </c:pt>
                <c:pt idx="1">
                  <c:v>193807471</c:v>
                </c:pt>
                <c:pt idx="2">
                  <c:v>19401653.73</c:v>
                </c:pt>
                <c:pt idx="3">
                  <c:v>12856487.710000001</c:v>
                </c:pt>
                <c:pt idx="4">
                  <c:v>1059367.9099999999</c:v>
                </c:pt>
                <c:pt idx="5">
                  <c:v>1991170.13</c:v>
                </c:pt>
                <c:pt idx="6">
                  <c:v>27379523.210000001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3727-4926-AE15-15D5B1C33577}"/>
            </c:ext>
          </c:extLst>
        </c:ser>
        <c:ser>
          <c:idx val="1"/>
          <c:order val="1"/>
          <c:tx>
            <c:strRef>
              <c:f>'jaunas lieta pa nozarēm -2024'!$J$36</c:f>
              <c:strCache>
                <c:ptCount val="1"/>
                <c:pt idx="0">
                  <c:v>Summa, EUR- 2024. gads</c:v>
                </c:pt>
              </c:strCache>
            </c:strRef>
          </c:tx>
          <c:spPr>
            <a:ln w="412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2262263874618247E-2"/>
                  <c:y val="2.04366183004727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727-4926-AE15-15D5B1C33577}"/>
                </c:ext>
              </c:extLst>
            </c:dLbl>
            <c:dLbl>
              <c:idx val="1"/>
              <c:layout>
                <c:manualLayout>
                  <c:x val="4.037999396479254E-2"/>
                  <c:y val="-1.41345950193140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727-4926-AE15-15D5B1C33577}"/>
                </c:ext>
              </c:extLst>
            </c:dLbl>
            <c:dLbl>
              <c:idx val="2"/>
              <c:layout>
                <c:manualLayout>
                  <c:x val="-0.11564182307052617"/>
                  <c:y val="2.0089847259658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727-4926-AE15-15D5B1C33577}"/>
                </c:ext>
              </c:extLst>
            </c:dLbl>
            <c:dLbl>
              <c:idx val="3"/>
              <c:layout>
                <c:manualLayout>
                  <c:x val="-8.4052900252794369E-2"/>
                  <c:y val="2.65512813914851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727-4926-AE15-15D5B1C33577}"/>
                </c:ext>
              </c:extLst>
            </c:dLbl>
            <c:dLbl>
              <c:idx val="4"/>
              <c:layout>
                <c:manualLayout>
                  <c:x val="-8.4768915836662878E-2"/>
                  <c:y val="-0.1056963162623540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727-4926-AE15-15D5B1C33577}"/>
                </c:ext>
              </c:extLst>
            </c:dLbl>
            <c:dLbl>
              <c:idx val="5"/>
              <c:layout>
                <c:manualLayout>
                  <c:x val="-8.4768915836663031E-2"/>
                  <c:y val="-7.6945193171608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727-4926-AE15-15D5B1C33577}"/>
                </c:ext>
              </c:extLst>
            </c:dLbl>
            <c:dLbl>
              <c:idx val="6"/>
              <c:layout>
                <c:manualLayout>
                  <c:x val="-1.2134553003968208E-16"/>
                  <c:y val="1.85045458792508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727-4926-AE15-15D5B1C3357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'jaunas lieta pa nozarēm -2024'!$B$37:$B$43</c:f>
              <c:strCache>
                <c:ptCount val="7"/>
                <c:pt idx="0">
                  <c:v>Kredītiestādes</c:v>
                </c:pt>
                <c:pt idx="1">
                  <c:v> Patērētāju kreditēšana (nebankas)</c:v>
                </c:pt>
                <c:pt idx="2">
                  <c:v>Elektroniskie sakari (telekomunikācijas, internets)</c:v>
                </c:pt>
                <c:pt idx="3">
                  <c:v>Nekustamā īpašuma uzturēšanas izdevumi (komunālie maksājumi)</c:v>
                </c:pt>
                <c:pt idx="4">
                  <c:v>Medicīnas pakalpojumi</c:v>
                </c:pt>
                <c:pt idx="5">
                  <c:v>Autostāvvietas</c:v>
                </c:pt>
                <c:pt idx="6">
                  <c:v>Citas preces un pakalpojumi</c:v>
                </c:pt>
              </c:strCache>
            </c:strRef>
          </c:cat>
          <c:val>
            <c:numRef>
              <c:f>'jaunas lieta pa nozarēm -2024'!$J$37:$J$43</c:f>
              <c:numCache>
                <c:formatCode>_("€"* #,##0.00_);_("€"* \(#,##0.00\);_("€"* "-"??_);_(@_)</c:formatCode>
                <c:ptCount val="7"/>
                <c:pt idx="0">
                  <c:v>17925284.899999999</c:v>
                </c:pt>
                <c:pt idx="1">
                  <c:v>133997575.38999999</c:v>
                </c:pt>
                <c:pt idx="2">
                  <c:v>18004857.380000003</c:v>
                </c:pt>
                <c:pt idx="3">
                  <c:v>11542776.439999999</c:v>
                </c:pt>
                <c:pt idx="4">
                  <c:v>1635293.8</c:v>
                </c:pt>
                <c:pt idx="5">
                  <c:v>2279717.0099999998</c:v>
                </c:pt>
                <c:pt idx="6">
                  <c:v>10592925.540000001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3727-4926-AE15-15D5B1C335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4659952"/>
        <c:axId val="644659472"/>
      </c:lineChart>
      <c:catAx>
        <c:axId val="64465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b" anchorCtr="0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44659472"/>
        <c:crosses val="autoZero"/>
        <c:auto val="1"/>
        <c:lblAlgn val="ctr"/>
        <c:lblOffset val="100"/>
        <c:noMultiLvlLbl val="0"/>
      </c:catAx>
      <c:valAx>
        <c:axId val="6446594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€&quot;* #,##0.00_);_(&quot;€&quot;* \(#,##0.00\);_(&quot;€&quot;* &quot;-&quot;??_);_(@_)" sourceLinked="1"/>
        <c:majorTickMark val="none"/>
        <c:minorTickMark val="none"/>
        <c:tickLblPos val="nextTo"/>
        <c:crossAx val="644659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521384826896638"/>
          <c:y val="0.88688109936681581"/>
          <c:w val="0.46957224096987876"/>
          <c:h val="5.00000966540307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05493592683286"/>
          <c:y val="0.16136254210668449"/>
          <c:w val="0.77025458504993383"/>
          <c:h val="0.676870411882982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'atgūto parādu (lietu) sk-2024'!$E$51</c:f>
              <c:strCache>
                <c:ptCount val="1"/>
                <c:pt idx="0">
                  <c:v>Pilnībā atgūti parādi, %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26BC-40F2-AEAC-E317D0BB8D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'atgūto parādu (lietu) sk-2024'!$A$52:$A$55</c:f>
              <c:strCache>
                <c:ptCount val="4"/>
                <c:pt idx="0">
                  <c:v>2021.gads</c:v>
                </c:pt>
                <c:pt idx="1">
                  <c:v>2022. gads</c:v>
                </c:pt>
                <c:pt idx="2">
                  <c:v>2023. gads</c:v>
                </c:pt>
                <c:pt idx="3">
                  <c:v>2024.gads</c:v>
                </c:pt>
              </c:strCache>
            </c:strRef>
          </c:cat>
          <c:val>
            <c:numRef>
              <c:f>'atgūto parādu (lietu) sk-2024'!$E$52:$E$55</c:f>
              <c:numCache>
                <c:formatCode>0.00%</c:formatCode>
                <c:ptCount val="4"/>
                <c:pt idx="0">
                  <c:v>0.40692808547064629</c:v>
                </c:pt>
                <c:pt idx="1">
                  <c:v>0.40250568043551371</c:v>
                </c:pt>
                <c:pt idx="2">
                  <c:v>0.3981322049544383</c:v>
                </c:pt>
                <c:pt idx="3">
                  <c:v>0.50672796230318351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BC-40F2-AEAC-E317D0BB8DE6}"/>
            </c:ext>
          </c:extLst>
        </c:ser>
        <c:ser>
          <c:idx val="3"/>
          <c:order val="3"/>
          <c:tx>
            <c:strRef>
              <c:f>'atgūto parādu (lietu) sk-2024'!$H$51</c:f>
              <c:strCache>
                <c:ptCount val="1"/>
                <c:pt idx="0">
                  <c:v>Daļēji atgūti parādi, %</c:v>
                </c:pt>
              </c:strCache>
            </c:strRef>
          </c:tx>
          <c:spPr>
            <a:pattFill prst="narHorz">
              <a:fgClr>
                <a:schemeClr val="accent1">
                  <a:lumMod val="60000"/>
                </a:schemeClr>
              </a:fgClr>
              <a:bgClr>
                <a:schemeClr val="accent1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>
                  <a:lumMod val="60000"/>
                </a:schemeClr>
              </a:innerShdw>
            </a:effectLst>
          </c:spPr>
          <c:invertIfNegative val="0"/>
          <c:dLbls>
            <c:dLbl>
              <c:idx val="2"/>
              <c:layout>
                <c:manualLayout>
                  <c:x val="-8.1542072306374416E-3"/>
                  <c:y val="-2.61415013081042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BC-40F2-AEAC-E317D0BB8DE6}"/>
                </c:ext>
              </c:extLst>
            </c:dLbl>
            <c:dLbl>
              <c:idx val="3"/>
              <c:layout>
                <c:manualLayout>
                  <c:x val="2.3080383533139327E-2"/>
                  <c:y val="-6.30535404616469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BC-40F2-AEAC-E317D0BB8D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'atgūto parādu (lietu) sk-2024'!$A$52:$A$55</c:f>
              <c:strCache>
                <c:ptCount val="4"/>
                <c:pt idx="0">
                  <c:v>2021.gads</c:v>
                </c:pt>
                <c:pt idx="1">
                  <c:v>2022. gads</c:v>
                </c:pt>
                <c:pt idx="2">
                  <c:v>2023. gads</c:v>
                </c:pt>
                <c:pt idx="3">
                  <c:v>2024.gads</c:v>
                </c:pt>
              </c:strCache>
            </c:strRef>
          </c:cat>
          <c:val>
            <c:numRef>
              <c:f>'atgūto parādu (lietu) sk-2024'!$H$52:$H$55</c:f>
              <c:numCache>
                <c:formatCode>0.00%</c:formatCode>
                <c:ptCount val="4"/>
                <c:pt idx="0">
                  <c:v>0.59307191452935371</c:v>
                </c:pt>
                <c:pt idx="1">
                  <c:v>0.59749431956448629</c:v>
                </c:pt>
                <c:pt idx="2">
                  <c:v>0.60186779504556176</c:v>
                </c:pt>
                <c:pt idx="3">
                  <c:v>0.49327203769681643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BC-40F2-AEAC-E317D0BB8D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54227391"/>
        <c:axId val="254231711"/>
      </c:barChart>
      <c:lineChart>
        <c:grouping val="standard"/>
        <c:varyColors val="0"/>
        <c:ser>
          <c:idx val="0"/>
          <c:order val="0"/>
          <c:tx>
            <c:strRef>
              <c:f>'atgūto parādu (lietu) sk-2024'!$C$51</c:f>
              <c:strCache>
                <c:ptCount val="1"/>
                <c:pt idx="0">
                  <c:v>Pilnībā, summa EUR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2.0485679992182235E-2"/>
                  <c:y val="3.8394511370055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6BC-40F2-AEAC-E317D0BB8DE6}"/>
                </c:ext>
              </c:extLst>
            </c:dLbl>
            <c:dLbl>
              <c:idx val="1"/>
              <c:layout>
                <c:manualLayout>
                  <c:x val="-2.0639775246934435E-3"/>
                  <c:y val="-2.52041872060835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6BC-40F2-AEAC-E317D0BB8DE6}"/>
                </c:ext>
              </c:extLst>
            </c:dLbl>
            <c:dLbl>
              <c:idx val="2"/>
              <c:layout>
                <c:manualLayout>
                  <c:x val="-2.0639834881321707E-3"/>
                  <c:y val="-4.44773906597479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6BC-40F2-AEAC-E317D0BB8DE6}"/>
                </c:ext>
              </c:extLst>
            </c:dLbl>
            <c:dLbl>
              <c:idx val="3"/>
              <c:layout>
                <c:manualLayout>
                  <c:x val="-1.5135704064023769E-16"/>
                  <c:y val="-7.41289844329146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6BC-40F2-AEAC-E317D0BB8DE6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'atgūto parādu (lietu) sk-2024'!$A$52:$A$55</c:f>
              <c:strCache>
                <c:ptCount val="4"/>
                <c:pt idx="0">
                  <c:v>2021.gads</c:v>
                </c:pt>
                <c:pt idx="1">
                  <c:v>2022. gads</c:v>
                </c:pt>
                <c:pt idx="2">
                  <c:v>2023. gads</c:v>
                </c:pt>
                <c:pt idx="3">
                  <c:v>2024.gads</c:v>
                </c:pt>
              </c:strCache>
            </c:strRef>
          </c:cat>
          <c:val>
            <c:numRef>
              <c:f>'atgūto parādu (lietu) sk-2024'!$C$52:$C$55</c:f>
              <c:numCache>
                <c:formatCode>_-[$€-426]\ * #\ ##0.00_-;\-[$€-426]\ * #\ ##0.00_-;_-[$€-426]\ * "-"??_-;_-@_-</c:formatCode>
                <c:ptCount val="4"/>
                <c:pt idx="0">
                  <c:v>32320386.189999998</c:v>
                </c:pt>
                <c:pt idx="1">
                  <c:v>40546371.670000002</c:v>
                </c:pt>
                <c:pt idx="2">
                  <c:v>45663094.840000004</c:v>
                </c:pt>
                <c:pt idx="3">
                  <c:v>20896510.34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26BC-40F2-AEAC-E317D0BB8DE6}"/>
            </c:ext>
          </c:extLst>
        </c:ser>
        <c:ser>
          <c:idx val="2"/>
          <c:order val="2"/>
          <c:tx>
            <c:strRef>
              <c:f>'atgūto parādu (lietu) sk-2024'!$F$51</c:f>
              <c:strCache>
                <c:ptCount val="1"/>
                <c:pt idx="0">
                  <c:v>Daļēji, summa EUR</c:v>
                </c:pt>
              </c:strCache>
            </c:strRef>
          </c:tx>
          <c:spPr>
            <a:ln w="28575" cap="rnd">
              <a:solidFill>
                <a:srgbClr val="4E80BD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5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0"/>
                  <c:y val="2.5945144551519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BC-40F2-AEAC-E317D0BB8DE6}"/>
                </c:ext>
              </c:extLst>
            </c:dLbl>
            <c:dLbl>
              <c:idx val="2"/>
              <c:layout>
                <c:manualLayout>
                  <c:x val="3.3897151744920771E-2"/>
                  <c:y val="6.64970930912517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6BC-40F2-AEAC-E317D0BB8DE6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'atgūto parādu (lietu) sk-2024'!$A$52:$A$55</c:f>
              <c:strCache>
                <c:ptCount val="4"/>
                <c:pt idx="0">
                  <c:v>2021.gads</c:v>
                </c:pt>
                <c:pt idx="1">
                  <c:v>2022. gads</c:v>
                </c:pt>
                <c:pt idx="2">
                  <c:v>2023. gads</c:v>
                </c:pt>
                <c:pt idx="3">
                  <c:v>2024.gads</c:v>
                </c:pt>
              </c:strCache>
            </c:strRef>
          </c:cat>
          <c:val>
            <c:numRef>
              <c:f>'atgūto parādu (lietu) sk-2024'!$F$52:$F$55</c:f>
              <c:numCache>
                <c:formatCode>_-[$€-426]\ * #\ ##0.00_-;\-[$€-426]\ * #\ ##0.00_-;_-[$€-426]\ * "-"??_-;_-@_-</c:formatCode>
                <c:ptCount val="4"/>
                <c:pt idx="0">
                  <c:v>201225041.36999995</c:v>
                </c:pt>
                <c:pt idx="1">
                  <c:v>226133153.73999998</c:v>
                </c:pt>
                <c:pt idx="2">
                  <c:v>352136546.04000002</c:v>
                </c:pt>
                <c:pt idx="3">
                  <c:v>133412743.88000001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B-26BC-40F2-AEAC-E317D0BB8D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54223551"/>
        <c:axId val="254220191"/>
      </c:lineChart>
      <c:catAx>
        <c:axId val="254223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4220191"/>
        <c:crosses val="autoZero"/>
        <c:auto val="1"/>
        <c:lblAlgn val="ctr"/>
        <c:lblOffset val="100"/>
        <c:noMultiLvlLbl val="0"/>
      </c:catAx>
      <c:valAx>
        <c:axId val="254220191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4223551"/>
        <c:crosses val="autoZero"/>
        <c:crossBetween val="between"/>
      </c:valAx>
      <c:valAx>
        <c:axId val="254231711"/>
        <c:scaling>
          <c:orientation val="minMax"/>
        </c:scaling>
        <c:delete val="0"/>
        <c:axPos val="r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4227391"/>
        <c:crosses val="max"/>
        <c:crossBetween val="between"/>
      </c:valAx>
      <c:catAx>
        <c:axId val="25422739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542317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0332617287536984E-2"/>
          <c:y val="0.94558466108560624"/>
          <c:w val="0.84198831392874707"/>
          <c:h val="4.59540273178219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'atgūto parādu (lietu) sk-2024'!$J$51</c:f>
              <c:strCache>
                <c:ptCount val="1"/>
                <c:pt idx="0">
                  <c:v>Summa EUR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layout>
                <c:manualLayout>
                  <c:x val="2.6234567901234568E-3"/>
                  <c:y val="-6.979945941827771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24-436B-A720-BD857DEEE564}"/>
                </c:ext>
              </c:extLst>
            </c:dLbl>
            <c:dLbl>
              <c:idx val="1"/>
              <c:layout>
                <c:manualLayout>
                  <c:x val="1.6074752950963032E-2"/>
                  <c:y val="-9.20960387837826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24-436B-A720-BD857DEEE564}"/>
                </c:ext>
              </c:extLst>
            </c:dLbl>
            <c:dLbl>
              <c:idx val="2"/>
              <c:layout>
                <c:manualLayout>
                  <c:x val="1.4786297204652564E-2"/>
                  <c:y val="-3.82095911290801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24-436B-A720-BD857DEEE564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rgbClr val="0090A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'atgūto parādu (lietu) sk-2024'!$A$53:$A$55</c:f>
              <c:strCache>
                <c:ptCount val="3"/>
                <c:pt idx="0">
                  <c:v>2022. gads</c:v>
                </c:pt>
                <c:pt idx="1">
                  <c:v>2023. gads</c:v>
                </c:pt>
                <c:pt idx="2">
                  <c:v>2024.gads</c:v>
                </c:pt>
              </c:strCache>
            </c:strRef>
          </c:cat>
          <c:val>
            <c:numRef>
              <c:f>'atgūto parādu (lietu) sk-2024'!$J$53:$J$55</c:f>
              <c:numCache>
                <c:formatCode>_-[$€-426]\ * #\ ##0.00_-;\-[$€-426]\ * #\ ##0.00_-;_-[$€-426]\ * "-"??_-;_-@_-</c:formatCode>
                <c:ptCount val="3"/>
                <c:pt idx="0">
                  <c:v>1357275130.26</c:v>
                </c:pt>
                <c:pt idx="1">
                  <c:v>1296766812.6099997</c:v>
                </c:pt>
                <c:pt idx="2">
                  <c:v>1659146177.8699996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A24-436B-A720-BD857DEEE56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24375024"/>
        <c:axId val="1024374544"/>
      </c:barChart>
      <c:lineChart>
        <c:grouping val="standard"/>
        <c:varyColors val="0"/>
        <c:ser>
          <c:idx val="1"/>
          <c:order val="1"/>
          <c:tx>
            <c:strRef>
              <c:f>'atgūto parādu (lietu) sk-2024'!$K$51</c:f>
              <c:strCache>
                <c:ptCount val="1"/>
                <c:pt idx="0">
                  <c:v>Lietu skaits</c:v>
                </c:pt>
              </c:strCache>
            </c:strRef>
          </c:tx>
          <c:spPr>
            <a:ln w="28575" cap="rnd">
              <a:solidFill>
                <a:srgbClr val="4E80BD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6.8760062959157792E-2"/>
                  <c:y val="-4.94614082187980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24-436B-A720-BD857DEEE564}"/>
                </c:ext>
              </c:extLst>
            </c:dLbl>
            <c:dLbl>
              <c:idx val="2"/>
              <c:layout>
                <c:manualLayout>
                  <c:x val="-4.873865152101902E-2"/>
                  <c:y val="-1.60541413010029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A24-436B-A720-BD857DEEE5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'atgūto parādu (lietu) sk-2024'!$A$53:$A$55</c:f>
              <c:strCache>
                <c:ptCount val="3"/>
                <c:pt idx="0">
                  <c:v>2022. gads</c:v>
                </c:pt>
                <c:pt idx="1">
                  <c:v>2023. gads</c:v>
                </c:pt>
                <c:pt idx="2">
                  <c:v>2024.gads</c:v>
                </c:pt>
              </c:strCache>
            </c:strRef>
          </c:cat>
          <c:val>
            <c:numRef>
              <c:f>'atgūto parādu (lietu) sk-2024'!$K$53:$K$55</c:f>
              <c:numCache>
                <c:formatCode>#,##0</c:formatCode>
                <c:ptCount val="3"/>
                <c:pt idx="0">
                  <c:v>1046057</c:v>
                </c:pt>
                <c:pt idx="1">
                  <c:v>1072134</c:v>
                </c:pt>
                <c:pt idx="2">
                  <c:v>1298212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0A24-436B-A720-BD857DEEE56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96525040"/>
        <c:axId val="296522640"/>
      </c:lineChart>
      <c:catAx>
        <c:axId val="29652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96522640"/>
        <c:crosses val="autoZero"/>
        <c:auto val="1"/>
        <c:lblAlgn val="ctr"/>
        <c:lblOffset val="100"/>
        <c:noMultiLvlLbl val="0"/>
      </c:catAx>
      <c:valAx>
        <c:axId val="29652264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96525040"/>
        <c:crosses val="autoZero"/>
        <c:crossBetween val="between"/>
      </c:valAx>
      <c:valAx>
        <c:axId val="1024374544"/>
        <c:scaling>
          <c:orientation val="minMax"/>
        </c:scaling>
        <c:delete val="0"/>
        <c:axPos val="r"/>
        <c:numFmt formatCode="#,##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24375024"/>
        <c:crosses val="max"/>
        <c:crossBetween val="between"/>
      </c:valAx>
      <c:catAx>
        <c:axId val="1024375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243745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5643F-2960-4AC8-A566-B14B7C567F8F}" type="datetimeFigureOut">
              <a:rPr lang="lv-LV" smtClean="0"/>
              <a:t>12.06.2025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1FCEC-1ABB-4D53-98E5-32AB3029B6B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4229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1FCEC-1ABB-4D53-98E5-32AB3029B6B6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1553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ptac.gov.lv/lv/padomi-par-arpustiesas-parada-atgusanas-procesu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22013892" h="12354774">
                <a:moveTo>
                  <a:pt x="0" y="0"/>
                </a:moveTo>
                <a:lnTo>
                  <a:pt x="22013891" y="0"/>
                </a:lnTo>
                <a:lnTo>
                  <a:pt x="22013891" y="12354775"/>
                </a:lnTo>
                <a:lnTo>
                  <a:pt x="0" y="123547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t="-9467" b="-9467"/>
            </a:stretch>
          </a:blipFill>
        </p:spPr>
        <p:txBody>
          <a:bodyPr/>
          <a:lstStyle/>
          <a:p>
            <a:endParaRPr lang="lv-LV" dirty="0"/>
          </a:p>
        </p:txBody>
      </p:sp>
      <p:grpSp>
        <p:nvGrpSpPr>
          <p:cNvPr id="3" name="Group 3"/>
          <p:cNvGrpSpPr/>
          <p:nvPr/>
        </p:nvGrpSpPr>
        <p:grpSpPr>
          <a:xfrm>
            <a:off x="-2101622" y="-767350"/>
            <a:ext cx="22013892" cy="12362394"/>
            <a:chOff x="0" y="0"/>
            <a:chExt cx="5913785" cy="30845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913785" cy="3084567"/>
            </a:xfrm>
            <a:custGeom>
              <a:avLst/>
              <a:gdLst/>
              <a:ahLst/>
              <a:cxnLst/>
              <a:rect l="l" t="t" r="r" b="b"/>
              <a:pathLst>
                <a:path w="5913785" h="3084567">
                  <a:moveTo>
                    <a:pt x="0" y="0"/>
                  </a:moveTo>
                  <a:lnTo>
                    <a:pt x="5913785" y="0"/>
                  </a:lnTo>
                  <a:lnTo>
                    <a:pt x="5913785" y="3084567"/>
                  </a:lnTo>
                  <a:lnTo>
                    <a:pt x="0" y="3084567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913785" cy="3122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200400" y="5072650"/>
            <a:ext cx="11811000" cy="2662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6000" b="1" noProof="0" dirty="0">
                <a:solidFill>
                  <a:srgbClr val="1C2120"/>
                </a:solidFill>
                <a:latin typeface="Poppins" panose="00000500000000000000" pitchFamily="2" charset="-70"/>
                <a:ea typeface="Poppins Semi-Bold"/>
                <a:cs typeface="Poppins" panose="00000500000000000000" pitchFamily="2" charset="-70"/>
                <a:sym typeface="Poppins Semi-Bold"/>
              </a:rPr>
              <a:t>Pārskats par parādu </a:t>
            </a:r>
            <a:r>
              <a:rPr lang="lv-LV" sz="6000" b="1" noProof="0" dirty="0" err="1">
                <a:solidFill>
                  <a:srgbClr val="1C2120"/>
                </a:solidFill>
                <a:latin typeface="Poppins" panose="00000500000000000000" pitchFamily="2" charset="-70"/>
                <a:ea typeface="Poppins Semi-Bold"/>
                <a:cs typeface="Poppins" panose="00000500000000000000" pitchFamily="2" charset="-70"/>
                <a:sym typeface="Poppins Semi-Bold"/>
              </a:rPr>
              <a:t>ārpustiesas</a:t>
            </a:r>
            <a:r>
              <a:rPr lang="lv-LV" sz="6000" b="1" noProof="0" dirty="0">
                <a:solidFill>
                  <a:srgbClr val="1C2120"/>
                </a:solidFill>
                <a:latin typeface="Poppins" panose="00000500000000000000" pitchFamily="2" charset="-70"/>
                <a:ea typeface="Poppins Semi-Bold"/>
                <a:cs typeface="Poppins" panose="00000500000000000000" pitchFamily="2" charset="-70"/>
                <a:sym typeface="Poppins Semi-Bold"/>
              </a:rPr>
              <a:t> atgūšanas nozari </a:t>
            </a:r>
          </a:p>
          <a:p>
            <a:pPr algn="ctr"/>
            <a:endParaRPr lang="lv-LV" sz="1300" b="1" noProof="0" dirty="0">
              <a:solidFill>
                <a:srgbClr val="1C2120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  <a:p>
            <a:pPr algn="ctr"/>
            <a:r>
              <a:rPr lang="lv-LV" sz="4000" b="1" noProof="0" dirty="0">
                <a:latin typeface="Poppins" panose="00000500000000000000" pitchFamily="2" charset="-70"/>
                <a:ea typeface="Poppins Semi-Bold"/>
                <a:cs typeface="Poppins" panose="00000500000000000000" pitchFamily="2" charset="-70"/>
                <a:sym typeface="Poppins Semi-Bold"/>
              </a:rPr>
              <a:t>2024. gadā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F668510C-9E43-1DBB-0691-041C004C345F}"/>
              </a:ext>
            </a:extLst>
          </p:cNvPr>
          <p:cNvSpPr txBox="1"/>
          <p:nvPr/>
        </p:nvSpPr>
        <p:spPr>
          <a:xfrm>
            <a:off x="5796917" y="9334500"/>
            <a:ext cx="6617965" cy="427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5"/>
              </a:lnSpc>
            </a:pPr>
            <a:r>
              <a:rPr lang="lv-LV" sz="2800" dirty="0">
                <a:solidFill>
                  <a:srgbClr val="1C2120"/>
                </a:solidFill>
                <a:latin typeface="Poppins"/>
                <a:cs typeface="Poppins"/>
                <a:sym typeface="Poppins"/>
              </a:rPr>
              <a:t>12</a:t>
            </a:r>
            <a:r>
              <a:rPr lang="en-US" sz="2800" dirty="0">
                <a:solidFill>
                  <a:srgbClr val="1C2120"/>
                </a:solidFill>
                <a:latin typeface="Poppins"/>
                <a:cs typeface="Poppins"/>
                <a:sym typeface="Poppins"/>
              </a:rPr>
              <a:t>.0</a:t>
            </a:r>
            <a:r>
              <a:rPr lang="lv-LV" sz="2800" dirty="0">
                <a:solidFill>
                  <a:srgbClr val="1C2120"/>
                </a:solidFill>
                <a:latin typeface="Poppins"/>
                <a:cs typeface="Poppins"/>
                <a:sym typeface="Poppins"/>
              </a:rPr>
              <a:t>6</a:t>
            </a:r>
            <a:r>
              <a:rPr lang="en-US" sz="2800" dirty="0">
                <a:solidFill>
                  <a:srgbClr val="1C2120"/>
                </a:solidFill>
                <a:latin typeface="Poppins"/>
                <a:cs typeface="Poppins"/>
                <a:sym typeface="Poppins"/>
              </a:rPr>
              <a:t>.2025.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FB31D47-3E97-8B37-3CA2-E07167F5F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69074" y="-28454"/>
            <a:ext cx="2749851" cy="39724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EC662-912D-42CB-A121-12373BE7A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9">
            <a:extLst>
              <a:ext uri="{FF2B5EF4-FFF2-40B4-BE49-F238E27FC236}">
                <a16:creationId xmlns:a16="http://schemas.microsoft.com/office/drawing/2014/main" id="{4DAB9BD7-CDC1-4A0A-F59B-880E0B3A9D7C}"/>
              </a:ext>
            </a:extLst>
          </p:cNvPr>
          <p:cNvSpPr txBox="1"/>
          <p:nvPr/>
        </p:nvSpPr>
        <p:spPr>
          <a:xfrm>
            <a:off x="1828800" y="455676"/>
            <a:ext cx="8898472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00" b="1" noProof="0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Parādu </a:t>
            </a:r>
            <a:r>
              <a:rPr lang="lv-LV" sz="4000" b="1" noProof="0" dirty="0" err="1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ārpustiesas</a:t>
            </a:r>
            <a:r>
              <a:rPr lang="lv-LV" sz="4000" b="1" noProof="0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 atgūšanas nozares galvenās tendences </a:t>
            </a:r>
            <a:r>
              <a:rPr lang="lv-LV" sz="4000" noProof="0" dirty="0">
                <a:solidFill>
                  <a:srgbClr val="1C2120"/>
                </a:solidFill>
                <a:latin typeface="Poppins" panose="00000500000000000000" pitchFamily="2" charset="-70"/>
                <a:ea typeface="Poppins Bold"/>
                <a:cs typeface="Poppins" panose="00000500000000000000" pitchFamily="2" charset="-70"/>
                <a:sym typeface="Poppins Bold"/>
              </a:rPr>
              <a:t>2024. gadā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A7FAFD-BD6F-7058-FC24-6F8AEA59D6BA}"/>
              </a:ext>
            </a:extLst>
          </p:cNvPr>
          <p:cNvSpPr txBox="1"/>
          <p:nvPr/>
        </p:nvSpPr>
        <p:spPr>
          <a:xfrm>
            <a:off x="1295400" y="3162300"/>
            <a:ext cx="11049000" cy="6497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Licencēto komersantu skaits samazinājās līdz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18</a:t>
            </a: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endParaRPr lang="lv-LV" sz="400" b="0" strike="noStrike" spc="-1" dirty="0">
              <a:solidFill>
                <a:srgbClr val="000000"/>
              </a:solidFill>
              <a:latin typeface="Poppins" panose="00000500000000000000" pitchFamily="2" charset="-70"/>
              <a:ea typeface="SimSun"/>
              <a:cs typeface="Poppins" panose="00000500000000000000" pitchFamily="2" charset="-70"/>
            </a:endParaRP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500" dirty="0">
                <a:effectLst/>
                <a:latin typeface="Poppins" panose="00000500000000000000" pitchFamily="2" charset="-70"/>
                <a:ea typeface="SimSun" panose="02010600030101010101" pitchFamily="2" charset="-122"/>
                <a:cs typeface="Poppins" panose="00000500000000000000" pitchFamily="2" charset="-70"/>
              </a:rPr>
              <a:t>Pieauga patērētāju parādu portfeļa kopsumma, sasniedzot </a:t>
            </a:r>
            <a:r>
              <a:rPr lang="lv-LV" sz="2500" b="1" dirty="0">
                <a:effectLst/>
                <a:latin typeface="Poppins" panose="00000500000000000000" pitchFamily="2" charset="-70"/>
                <a:ea typeface="SimSun" panose="02010600030101010101" pitchFamily="2" charset="-122"/>
                <a:cs typeface="Poppins" panose="00000500000000000000" pitchFamily="2" charset="-70"/>
              </a:rPr>
              <a:t>1,774 mljrd. eiro</a:t>
            </a: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endParaRPr lang="lv-LV" sz="400" dirty="0">
              <a:effectLst/>
              <a:latin typeface="Poppins" panose="00000500000000000000" pitchFamily="2" charset="-70"/>
              <a:ea typeface="SimSun" panose="02010600030101010101" pitchFamily="2" charset="-122"/>
              <a:cs typeface="Poppins" panose="00000500000000000000" pitchFamily="2" charset="-70"/>
            </a:endParaRP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500" dirty="0">
                <a:latin typeface="Poppins" panose="00000500000000000000" pitchFamily="2" charset="-70"/>
                <a:ea typeface="SimSun" panose="02010600030101010101" pitchFamily="2" charset="-122"/>
                <a:cs typeface="Poppins" panose="00000500000000000000" pitchFamily="2" charset="-70"/>
              </a:rPr>
              <a:t>K</a:t>
            </a:r>
            <a:r>
              <a:rPr lang="lv-LV" sz="2500" dirty="0">
                <a:effectLst/>
                <a:latin typeface="Poppins" panose="00000500000000000000" pitchFamily="2" charset="-70"/>
                <a:ea typeface="SimSun" panose="02010600030101010101" pitchFamily="2" charset="-122"/>
                <a:cs typeface="Poppins" panose="00000500000000000000" pitchFamily="2" charset="-70"/>
              </a:rPr>
              <a:t>opējais patērētāju lietu skaits parādu portfelī pieauga līdz </a:t>
            </a:r>
            <a:r>
              <a:rPr lang="lv-LV" sz="2500" b="1" dirty="0">
                <a:effectLst/>
                <a:latin typeface="Poppins" panose="00000500000000000000" pitchFamily="2" charset="-70"/>
                <a:ea typeface="SimSun" panose="02010600030101010101" pitchFamily="2" charset="-122"/>
                <a:cs typeface="Poppins" panose="00000500000000000000" pitchFamily="2" charset="-70"/>
              </a:rPr>
              <a:t>1 365 808 </a:t>
            </a:r>
            <a:r>
              <a:rPr lang="lv-LV" sz="2500" dirty="0">
                <a:effectLst/>
                <a:latin typeface="Poppins" panose="00000500000000000000" pitchFamily="2" charset="-70"/>
                <a:ea typeface="SimSun" panose="02010600030101010101" pitchFamily="2" charset="-122"/>
                <a:cs typeface="Poppins" panose="00000500000000000000" pitchFamily="2" charset="-70"/>
              </a:rPr>
              <a:t>patērētāju parādu lietām (+12,75%; +154 413 lietas/2023)</a:t>
            </a: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endParaRPr lang="lv-LV" sz="400" dirty="0">
              <a:effectLst/>
              <a:latin typeface="Poppins" panose="00000500000000000000" pitchFamily="2" charset="-70"/>
              <a:ea typeface="SimSun" panose="02010600030101010101" pitchFamily="2" charset="-122"/>
              <a:cs typeface="Poppins" panose="00000500000000000000" pitchFamily="2" charset="-70"/>
            </a:endParaRP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500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Ievērojams no jauna nodoto lietu skaita samazinājums - pārskata gadā no jauna nodotas </a:t>
            </a:r>
            <a:r>
              <a:rPr lang="lv-LV" sz="2500" b="1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311 517 </a:t>
            </a:r>
            <a:r>
              <a:rPr lang="lv-LV" sz="2500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parādu atgūšanas lietas, kas ir par </a:t>
            </a:r>
            <a:r>
              <a:rPr lang="lv-LV" sz="2500" spc="-1" dirty="0">
                <a:solidFill>
                  <a:srgbClr val="FF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25,37 %</a:t>
            </a:r>
            <a:r>
              <a:rPr lang="lv-LV" sz="2500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mazāk nekā 2023. gadā, kad tika nodotas </a:t>
            </a:r>
            <a:r>
              <a:rPr lang="lv-LV" sz="2500" b="1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417 412 </a:t>
            </a:r>
            <a:r>
              <a:rPr lang="lv-LV" sz="2500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jaunas parādu lietas. Cita starpā no kredītiestādēm nodoto parādu lietu skaits (attiecībā pret attiecīgo nozari) krities par </a:t>
            </a:r>
            <a:r>
              <a:rPr lang="lv-LV" sz="2500" spc="-1" dirty="0">
                <a:solidFill>
                  <a:srgbClr val="FF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84,40%</a:t>
            </a:r>
            <a:r>
              <a:rPr lang="lv-LV" sz="2500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, līdztekus par </a:t>
            </a:r>
            <a:r>
              <a:rPr lang="lv-LV" sz="2500" spc="-1" dirty="0">
                <a:solidFill>
                  <a:srgbClr val="FF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89,62 %</a:t>
            </a:r>
            <a:r>
              <a:rPr lang="lv-LV" sz="2500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sarukusi no kredītiestādēm no jauna nodotā kopējā parādu portfeļa summa (no 172,662 milj. eiro 2023. gadā līdz 17,925 milj. eiro pārskata gadā)</a:t>
            </a:r>
            <a:endParaRPr lang="lv-LV" sz="2500" dirty="0">
              <a:latin typeface="Poppins" panose="00000500000000000000" pitchFamily="2" charset="-70"/>
              <a:ea typeface="SimSun" panose="02010600030101010101" pitchFamily="2" charset="-122"/>
              <a:cs typeface="Poppins" panose="00000500000000000000" pitchFamily="2" charset="-7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821917DB-98B9-0794-E701-369D174D3021}"/>
              </a:ext>
            </a:extLst>
          </p:cNvPr>
          <p:cNvGrpSpPr/>
          <p:nvPr/>
        </p:nvGrpSpPr>
        <p:grpSpPr>
          <a:xfrm>
            <a:off x="641313" y="3286004"/>
            <a:ext cx="264780" cy="264780"/>
            <a:chOff x="0" y="0"/>
            <a:chExt cx="812800" cy="812800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1B2DAEBC-0635-F004-A27F-31F105CD128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5">
              <a:extLst>
                <a:ext uri="{FF2B5EF4-FFF2-40B4-BE49-F238E27FC236}">
                  <a16:creationId xmlns:a16="http://schemas.microsoft.com/office/drawing/2014/main" id="{0E93A1C7-C033-7CFD-641B-729B7B95C98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3">
            <a:extLst>
              <a:ext uri="{FF2B5EF4-FFF2-40B4-BE49-F238E27FC236}">
                <a16:creationId xmlns:a16="http://schemas.microsoft.com/office/drawing/2014/main" id="{D49187C8-CCBB-1567-68EA-4CF456C83EC4}"/>
              </a:ext>
            </a:extLst>
          </p:cNvPr>
          <p:cNvGrpSpPr/>
          <p:nvPr/>
        </p:nvGrpSpPr>
        <p:grpSpPr>
          <a:xfrm>
            <a:off x="641313" y="3924300"/>
            <a:ext cx="264780" cy="264780"/>
            <a:chOff x="0" y="0"/>
            <a:chExt cx="812800" cy="812800"/>
          </a:xfrm>
        </p:grpSpPr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5B9017AC-BC7F-F0C7-D2F3-CAD41401FD9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0" name="TextBox 5">
              <a:extLst>
                <a:ext uri="{FF2B5EF4-FFF2-40B4-BE49-F238E27FC236}">
                  <a16:creationId xmlns:a16="http://schemas.microsoft.com/office/drawing/2014/main" id="{D9024E54-524F-DF03-D0D2-6617A63A627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3">
            <a:extLst>
              <a:ext uri="{FF2B5EF4-FFF2-40B4-BE49-F238E27FC236}">
                <a16:creationId xmlns:a16="http://schemas.microsoft.com/office/drawing/2014/main" id="{D2E67C04-BD2B-798F-D8D1-24869746F497}"/>
              </a:ext>
            </a:extLst>
          </p:cNvPr>
          <p:cNvGrpSpPr/>
          <p:nvPr/>
        </p:nvGrpSpPr>
        <p:grpSpPr>
          <a:xfrm>
            <a:off x="641313" y="5053716"/>
            <a:ext cx="264780" cy="264780"/>
            <a:chOff x="0" y="0"/>
            <a:chExt cx="812800" cy="812800"/>
          </a:xfrm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73B753FA-0468-AE9F-612F-B76070DA834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TextBox 5">
              <a:extLst>
                <a:ext uri="{FF2B5EF4-FFF2-40B4-BE49-F238E27FC236}">
                  <a16:creationId xmlns:a16="http://schemas.microsoft.com/office/drawing/2014/main" id="{BE6E70ED-FB9F-B536-9555-BB6BE01713B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">
            <a:extLst>
              <a:ext uri="{FF2B5EF4-FFF2-40B4-BE49-F238E27FC236}">
                <a16:creationId xmlns:a16="http://schemas.microsoft.com/office/drawing/2014/main" id="{93E06AC3-8DD7-453A-9BBD-D4EA901DB55D}"/>
              </a:ext>
            </a:extLst>
          </p:cNvPr>
          <p:cNvGrpSpPr/>
          <p:nvPr/>
        </p:nvGrpSpPr>
        <p:grpSpPr>
          <a:xfrm>
            <a:off x="641313" y="6175282"/>
            <a:ext cx="264780" cy="264780"/>
            <a:chOff x="0" y="0"/>
            <a:chExt cx="812800" cy="812800"/>
          </a:xfrm>
        </p:grpSpPr>
        <p:sp>
          <p:nvSpPr>
            <p:cNvPr id="32" name="Freeform 4">
              <a:extLst>
                <a:ext uri="{FF2B5EF4-FFF2-40B4-BE49-F238E27FC236}">
                  <a16:creationId xmlns:a16="http://schemas.microsoft.com/office/drawing/2014/main" id="{5FFC681A-69E0-6C23-C024-B2E9FD486D7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TextBox 5">
              <a:extLst>
                <a:ext uri="{FF2B5EF4-FFF2-40B4-BE49-F238E27FC236}">
                  <a16:creationId xmlns:a16="http://schemas.microsoft.com/office/drawing/2014/main" id="{7C596142-2016-A6E7-B4CC-CF166D25A88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2F0F46A-FDF5-5E18-A1B8-A4557BE2E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3389" r="15261"/>
          <a:stretch/>
        </p:blipFill>
        <p:spPr>
          <a:xfrm flipH="1">
            <a:off x="12801600" y="0"/>
            <a:ext cx="5486400" cy="1027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742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3A2E5-0320-03AE-C495-F1CC7195E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BCC7536-5B60-4DB7-076E-75BABAF1CD96}"/>
              </a:ext>
            </a:extLst>
          </p:cNvPr>
          <p:cNvSpPr txBox="1"/>
          <p:nvPr/>
        </p:nvSpPr>
        <p:spPr>
          <a:xfrm>
            <a:off x="1295400" y="3162300"/>
            <a:ext cx="10972800" cy="6213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Ievērojami samazinājās no jauna nodoto lietu parādu kopsumma vairākās nozarēs, kopumā sasniedzot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195,978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milj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. eiro pret    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429,157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milj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. eiro 2023. gadā jeb par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233,179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milj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. eiro mazāk nekā pērnā gadā</a:t>
            </a: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endParaRPr lang="lv-LV" sz="700" b="0" strike="noStrike" spc="-1" dirty="0">
              <a:solidFill>
                <a:srgbClr val="000000"/>
              </a:solidFill>
              <a:latin typeface="Poppins" panose="00000500000000000000" pitchFamily="2" charset="-70"/>
              <a:ea typeface="SimSun"/>
              <a:cs typeface="Poppins" panose="00000500000000000000" pitchFamily="2" charset="-70"/>
            </a:endParaRP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No parādu atgūšanai no jauna nodoto lietu kopējā skaita vislielāko summu veidoja no patērētāju kreditēšanas (</a:t>
            </a:r>
            <a:r>
              <a:rPr lang="lv-LV" sz="2500" b="0" strike="noStrike" spc="-1" dirty="0" err="1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nebanku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) nozares nodotās lietas, sasniedzot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133,998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 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milj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. eiro, lai gan tas ir par   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59,810 milj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. eiro mazāk nekā pērn</a:t>
            </a: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endParaRPr lang="lv-LV" sz="700" b="0" strike="noStrike" spc="-1" dirty="0">
              <a:solidFill>
                <a:srgbClr val="000000"/>
              </a:solidFill>
              <a:latin typeface="Poppins" panose="00000500000000000000" pitchFamily="2" charset="-70"/>
              <a:ea typeface="SimSun"/>
              <a:cs typeface="Poppins" panose="00000500000000000000" pitchFamily="2" charset="-70"/>
            </a:endParaRP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Ievērojami samazinājusies atgūto parādu kopsumma, sasniedzot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154,309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 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milj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. eiro pret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397,800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 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milj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. eiro pērn</a:t>
            </a: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endParaRPr lang="lv-LV" sz="700" b="0" strike="noStrike" spc="-1" dirty="0">
              <a:solidFill>
                <a:srgbClr val="000000"/>
              </a:solidFill>
              <a:latin typeface="Poppins" panose="00000500000000000000" pitchFamily="2" charset="-70"/>
              <a:ea typeface="SimSun"/>
              <a:cs typeface="Poppins" panose="00000500000000000000" pitchFamily="2" charset="-70"/>
            </a:endParaRP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Neatgūto lietu kopējā parādu summa ievērojami pieaug, sasniedzot summu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1,659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 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mljrd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. eiro pret 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1,297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 </a:t>
            </a:r>
            <a:r>
              <a:rPr lang="lv-LV" sz="2500" b="1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mljrd</a:t>
            </a:r>
            <a:r>
              <a:rPr lang="lv-LV" sz="25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. eiro iepriekšējā gadā</a:t>
            </a: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2EF51E10-CE99-284F-BA28-3F9CB81A40EA}"/>
              </a:ext>
            </a:extLst>
          </p:cNvPr>
          <p:cNvGrpSpPr/>
          <p:nvPr/>
        </p:nvGrpSpPr>
        <p:grpSpPr>
          <a:xfrm>
            <a:off x="641313" y="3286004"/>
            <a:ext cx="264780" cy="264780"/>
            <a:chOff x="0" y="0"/>
            <a:chExt cx="812800" cy="812800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8014EB99-F562-DF76-E49C-0A43657D2F6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5">
              <a:extLst>
                <a:ext uri="{FF2B5EF4-FFF2-40B4-BE49-F238E27FC236}">
                  <a16:creationId xmlns:a16="http://schemas.microsoft.com/office/drawing/2014/main" id="{7E80E984-240A-C40F-2131-1469A40F78B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3">
            <a:extLst>
              <a:ext uri="{FF2B5EF4-FFF2-40B4-BE49-F238E27FC236}">
                <a16:creationId xmlns:a16="http://schemas.microsoft.com/office/drawing/2014/main" id="{B7E97373-DCB0-EBC3-3BA8-8D0FF61CA30E}"/>
              </a:ext>
            </a:extLst>
          </p:cNvPr>
          <p:cNvGrpSpPr/>
          <p:nvPr/>
        </p:nvGrpSpPr>
        <p:grpSpPr>
          <a:xfrm>
            <a:off x="641313" y="5337614"/>
            <a:ext cx="264780" cy="264780"/>
            <a:chOff x="0" y="0"/>
            <a:chExt cx="812800" cy="812800"/>
          </a:xfrm>
        </p:grpSpPr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4B751E9E-7604-4E3B-A444-1A74ED43E36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0" name="TextBox 5">
              <a:extLst>
                <a:ext uri="{FF2B5EF4-FFF2-40B4-BE49-F238E27FC236}">
                  <a16:creationId xmlns:a16="http://schemas.microsoft.com/office/drawing/2014/main" id="{FFF7FB09-9358-094B-040C-97FB804FF0A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3">
            <a:extLst>
              <a:ext uri="{FF2B5EF4-FFF2-40B4-BE49-F238E27FC236}">
                <a16:creationId xmlns:a16="http://schemas.microsoft.com/office/drawing/2014/main" id="{4A6F6D4B-595A-A20F-D209-5881D8856F56}"/>
              </a:ext>
            </a:extLst>
          </p:cNvPr>
          <p:cNvGrpSpPr/>
          <p:nvPr/>
        </p:nvGrpSpPr>
        <p:grpSpPr>
          <a:xfrm>
            <a:off x="641313" y="7355135"/>
            <a:ext cx="264780" cy="264780"/>
            <a:chOff x="0" y="0"/>
            <a:chExt cx="812800" cy="812800"/>
          </a:xfrm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8BC8042A-CF75-0993-B304-DA6B9D37A67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TextBox 5">
              <a:extLst>
                <a:ext uri="{FF2B5EF4-FFF2-40B4-BE49-F238E27FC236}">
                  <a16:creationId xmlns:a16="http://schemas.microsoft.com/office/drawing/2014/main" id="{F4EB6D45-A7B0-6C17-2F35-0EB6FED1EEE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">
            <a:extLst>
              <a:ext uri="{FF2B5EF4-FFF2-40B4-BE49-F238E27FC236}">
                <a16:creationId xmlns:a16="http://schemas.microsoft.com/office/drawing/2014/main" id="{18CC74F5-C8C8-0BCA-8A3F-99C06291DB6B}"/>
              </a:ext>
            </a:extLst>
          </p:cNvPr>
          <p:cNvGrpSpPr/>
          <p:nvPr/>
        </p:nvGrpSpPr>
        <p:grpSpPr>
          <a:xfrm>
            <a:off x="641313" y="8474596"/>
            <a:ext cx="264780" cy="264780"/>
            <a:chOff x="0" y="0"/>
            <a:chExt cx="812800" cy="812800"/>
          </a:xfrm>
        </p:grpSpPr>
        <p:sp>
          <p:nvSpPr>
            <p:cNvPr id="32" name="Freeform 4">
              <a:extLst>
                <a:ext uri="{FF2B5EF4-FFF2-40B4-BE49-F238E27FC236}">
                  <a16:creationId xmlns:a16="http://schemas.microsoft.com/office/drawing/2014/main" id="{F72D8B44-AB25-86A0-3337-053B9634F7E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TextBox 5">
              <a:extLst>
                <a:ext uri="{FF2B5EF4-FFF2-40B4-BE49-F238E27FC236}">
                  <a16:creationId xmlns:a16="http://schemas.microsoft.com/office/drawing/2014/main" id="{AC53ACD2-949F-3B18-88D0-C7747FEBA4F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DC1C9C5-30A5-943E-1C76-C65335AB020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3389" r="15261"/>
          <a:stretch/>
        </p:blipFill>
        <p:spPr>
          <a:xfrm flipH="1">
            <a:off x="12801600" y="0"/>
            <a:ext cx="5486400" cy="10276974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9E6FC4B3-8931-2459-11D0-7EA3AFF31D0E}"/>
              </a:ext>
            </a:extLst>
          </p:cNvPr>
          <p:cNvSpPr txBox="1"/>
          <p:nvPr/>
        </p:nvSpPr>
        <p:spPr>
          <a:xfrm>
            <a:off x="1828800" y="455676"/>
            <a:ext cx="8898472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00" b="1" noProof="0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Parādu </a:t>
            </a:r>
            <a:r>
              <a:rPr lang="lv-LV" sz="4000" b="1" noProof="0" dirty="0" err="1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ārpustiesas</a:t>
            </a:r>
            <a:r>
              <a:rPr lang="lv-LV" sz="4000" b="1" noProof="0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 atgūšanas nozares galvenās tendences </a:t>
            </a:r>
            <a:r>
              <a:rPr lang="lv-LV" sz="4000" noProof="0" dirty="0">
                <a:solidFill>
                  <a:srgbClr val="1C2120"/>
                </a:solidFill>
                <a:latin typeface="Poppins" panose="00000500000000000000" pitchFamily="2" charset="-70"/>
                <a:ea typeface="Poppins Bold"/>
                <a:cs typeface="Poppins" panose="00000500000000000000" pitchFamily="2" charset="-70"/>
                <a:sym typeface="Poppins Bold"/>
              </a:rPr>
              <a:t>2024. gadā</a:t>
            </a:r>
          </a:p>
        </p:txBody>
      </p:sp>
    </p:spTree>
    <p:extLst>
      <p:ext uri="{BB962C8B-B14F-4D97-AF65-F5344CB8AC3E}">
        <p14:creationId xmlns:p14="http://schemas.microsoft.com/office/powerpoint/2010/main" val="2959618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AC154-1AE4-6078-23EF-3D6106117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9">
            <a:extLst>
              <a:ext uri="{FF2B5EF4-FFF2-40B4-BE49-F238E27FC236}">
                <a16:creationId xmlns:a16="http://schemas.microsoft.com/office/drawing/2014/main" id="{5BEC1440-E1D0-2604-57B0-9AC0B27AA734}"/>
              </a:ext>
            </a:extLst>
          </p:cNvPr>
          <p:cNvSpPr txBox="1"/>
          <p:nvPr/>
        </p:nvSpPr>
        <p:spPr>
          <a:xfrm>
            <a:off x="8196097" y="800100"/>
            <a:ext cx="8898472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0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Padomi patērētājiem</a:t>
            </a:r>
            <a:endParaRPr lang="en-US" sz="4000" dirty="0">
              <a:solidFill>
                <a:srgbClr val="1C2120"/>
              </a:solidFill>
              <a:latin typeface="Poppins" panose="00000500000000000000" pitchFamily="2" charset="-70"/>
              <a:ea typeface="Poppins Bold"/>
              <a:cs typeface="Poppins" panose="00000500000000000000" pitchFamily="2" charset="-70"/>
              <a:sym typeface="Poppins 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ED9542-16CB-9A6D-F8DE-0067903E9C19}"/>
              </a:ext>
            </a:extLst>
          </p:cNvPr>
          <p:cNvSpPr txBox="1"/>
          <p:nvPr/>
        </p:nvSpPr>
        <p:spPr>
          <a:xfrm>
            <a:off x="8534400" y="2095500"/>
            <a:ext cx="8763000" cy="7237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Sadarboties ar parāda atguvēju, lai pēc iespējas ātrāk atrisinātu radušās finanšu problēmas</a:t>
            </a:r>
          </a:p>
          <a:p>
            <a:pPr algn="just">
              <a:buNone/>
            </a:pPr>
            <a:endParaRPr lang="lv-LV" sz="26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Saņemot paziņojumu no parādu atguvēja - </a:t>
            </a:r>
            <a:r>
              <a:rPr lang="lv-LV" sz="2600" b="1" dirty="0">
                <a:latin typeface="Poppins" panose="00000500000000000000" pitchFamily="2" charset="-70"/>
                <a:cs typeface="Poppins" panose="00000500000000000000" pitchFamily="2" charset="-70"/>
              </a:rPr>
              <a:t>pārliecināties</a:t>
            </a: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 par </a:t>
            </a:r>
            <a:r>
              <a:rPr lang="lv-LV" sz="2600" b="1" dirty="0">
                <a:latin typeface="Poppins" panose="00000500000000000000" pitchFamily="2" charset="-70"/>
                <a:cs typeface="Poppins" panose="00000500000000000000" pitchFamily="2" charset="-70"/>
              </a:rPr>
              <a:t>savlaicīgi veiktiem </a:t>
            </a: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visiem </a:t>
            </a:r>
            <a:r>
              <a:rPr lang="lv-LV" sz="2600" b="1" dirty="0">
                <a:latin typeface="Poppins" panose="00000500000000000000" pitchFamily="2" charset="-70"/>
                <a:cs typeface="Poppins" panose="00000500000000000000" pitchFamily="2" charset="-70"/>
              </a:rPr>
              <a:t>maksājumiem</a:t>
            </a:r>
          </a:p>
          <a:p>
            <a:pPr algn="just">
              <a:buNone/>
            </a:pPr>
            <a:endParaRPr lang="lv-LV" sz="26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Ja piemirsies veikt kādu maksājumu - </a:t>
            </a:r>
            <a:r>
              <a:rPr lang="lv-LV" sz="2600" b="1" dirty="0">
                <a:latin typeface="Poppins" panose="00000500000000000000" pitchFamily="2" charset="-70"/>
                <a:cs typeface="Poppins" panose="00000500000000000000" pitchFamily="2" charset="-70"/>
              </a:rPr>
              <a:t>NEKAVĒTIES</a:t>
            </a: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 un </a:t>
            </a:r>
            <a:r>
              <a:rPr lang="lv-LV" sz="2600" b="1" dirty="0">
                <a:latin typeface="Poppins" panose="00000500000000000000" pitchFamily="2" charset="-70"/>
                <a:cs typeface="Poppins" panose="00000500000000000000" pitchFamily="2" charset="-70"/>
              </a:rPr>
              <a:t>veikt </a:t>
            </a: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to </a:t>
            </a:r>
            <a:r>
              <a:rPr lang="lv-LV" sz="2600" b="1" dirty="0">
                <a:latin typeface="Poppins" panose="00000500000000000000" pitchFamily="2" charset="-70"/>
                <a:cs typeface="Poppins" panose="00000500000000000000" pitchFamily="2" charset="-70"/>
              </a:rPr>
              <a:t>pēc iespējas ātrāk</a:t>
            </a: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! </a:t>
            </a:r>
          </a:p>
          <a:p>
            <a:pPr algn="just">
              <a:buNone/>
            </a:pPr>
            <a:endParaRPr lang="lv-LV" sz="26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Ja paziņojumā norādītā parādsaistība apmaksāta noteiktajā termiņā, </a:t>
            </a:r>
            <a:r>
              <a:rPr lang="lv-LV" sz="2600" b="1" dirty="0">
                <a:latin typeface="Poppins" panose="00000500000000000000" pitchFamily="2" charset="-70"/>
                <a:cs typeface="Poppins" panose="00000500000000000000" pitchFamily="2" charset="-70"/>
              </a:rPr>
              <a:t>sazināties</a:t>
            </a: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 ar paziņojuma nosūtītāju </a:t>
            </a:r>
            <a:r>
              <a:rPr lang="lv-LV" sz="2600" b="1" dirty="0">
                <a:latin typeface="Poppins" panose="00000500000000000000" pitchFamily="2" charset="-70"/>
                <a:cs typeface="Poppins" panose="00000500000000000000" pitchFamily="2" charset="-70"/>
              </a:rPr>
              <a:t>un informēt</a:t>
            </a: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 par to!</a:t>
            </a: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97381071-9B5A-178B-BFCE-20DD3D8F7015}"/>
              </a:ext>
            </a:extLst>
          </p:cNvPr>
          <p:cNvGrpSpPr/>
          <p:nvPr/>
        </p:nvGrpSpPr>
        <p:grpSpPr>
          <a:xfrm>
            <a:off x="7738137" y="2324100"/>
            <a:ext cx="264780" cy="264780"/>
            <a:chOff x="0" y="0"/>
            <a:chExt cx="812800" cy="812800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00BF9680-25AA-B7EB-B678-D907E2BA643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5">
              <a:extLst>
                <a:ext uri="{FF2B5EF4-FFF2-40B4-BE49-F238E27FC236}">
                  <a16:creationId xmlns:a16="http://schemas.microsoft.com/office/drawing/2014/main" id="{89652BE2-15D3-9E28-0D0B-07277A4B5AF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3">
            <a:extLst>
              <a:ext uri="{FF2B5EF4-FFF2-40B4-BE49-F238E27FC236}">
                <a16:creationId xmlns:a16="http://schemas.microsoft.com/office/drawing/2014/main" id="{79BF1A55-D704-122D-A525-7F952BCC12D7}"/>
              </a:ext>
            </a:extLst>
          </p:cNvPr>
          <p:cNvGrpSpPr/>
          <p:nvPr/>
        </p:nvGrpSpPr>
        <p:grpSpPr>
          <a:xfrm>
            <a:off x="7738137" y="3960413"/>
            <a:ext cx="264780" cy="264780"/>
            <a:chOff x="0" y="0"/>
            <a:chExt cx="812800" cy="812800"/>
          </a:xfrm>
        </p:grpSpPr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E178DC3B-5244-D32B-5276-51DC571A29C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0" name="TextBox 5">
              <a:extLst>
                <a:ext uri="{FF2B5EF4-FFF2-40B4-BE49-F238E27FC236}">
                  <a16:creationId xmlns:a16="http://schemas.microsoft.com/office/drawing/2014/main" id="{22347B87-7349-132C-4CC0-B7DCE22E9AB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3">
            <a:extLst>
              <a:ext uri="{FF2B5EF4-FFF2-40B4-BE49-F238E27FC236}">
                <a16:creationId xmlns:a16="http://schemas.microsoft.com/office/drawing/2014/main" id="{64FADA0F-2E04-DA69-B44B-12B2AB72C683}"/>
              </a:ext>
            </a:extLst>
          </p:cNvPr>
          <p:cNvGrpSpPr/>
          <p:nvPr/>
        </p:nvGrpSpPr>
        <p:grpSpPr>
          <a:xfrm>
            <a:off x="7738137" y="6061808"/>
            <a:ext cx="264780" cy="264780"/>
            <a:chOff x="0" y="0"/>
            <a:chExt cx="812800" cy="812800"/>
          </a:xfrm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0C364A1A-0F19-F82B-FFB0-C6AF527517E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TextBox 5">
              <a:extLst>
                <a:ext uri="{FF2B5EF4-FFF2-40B4-BE49-F238E27FC236}">
                  <a16:creationId xmlns:a16="http://schemas.microsoft.com/office/drawing/2014/main" id="{2032DA8F-C7E2-B9C7-9F1C-FBD589446FC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">
            <a:extLst>
              <a:ext uri="{FF2B5EF4-FFF2-40B4-BE49-F238E27FC236}">
                <a16:creationId xmlns:a16="http://schemas.microsoft.com/office/drawing/2014/main" id="{4CB05A7C-4095-4024-CDA7-F89B7289BD81}"/>
              </a:ext>
            </a:extLst>
          </p:cNvPr>
          <p:cNvGrpSpPr/>
          <p:nvPr/>
        </p:nvGrpSpPr>
        <p:grpSpPr>
          <a:xfrm>
            <a:off x="7738137" y="7698120"/>
            <a:ext cx="264780" cy="264780"/>
            <a:chOff x="0" y="0"/>
            <a:chExt cx="812800" cy="812800"/>
          </a:xfrm>
        </p:grpSpPr>
        <p:sp>
          <p:nvSpPr>
            <p:cNvPr id="32" name="Freeform 4">
              <a:extLst>
                <a:ext uri="{FF2B5EF4-FFF2-40B4-BE49-F238E27FC236}">
                  <a16:creationId xmlns:a16="http://schemas.microsoft.com/office/drawing/2014/main" id="{BDF5CCB0-2B64-7F8F-E0B2-6D9619D86A0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TextBox 5">
              <a:extLst>
                <a:ext uri="{FF2B5EF4-FFF2-40B4-BE49-F238E27FC236}">
                  <a16:creationId xmlns:a16="http://schemas.microsoft.com/office/drawing/2014/main" id="{E68FF165-4A2D-D305-53E3-B995A14FDD33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C4F72F8-0D6C-A2B4-D677-3BC56EDDEB2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6781800" cy="1028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42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855E7-3222-1DA7-4C28-4D0776DA5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9">
            <a:extLst>
              <a:ext uri="{FF2B5EF4-FFF2-40B4-BE49-F238E27FC236}">
                <a16:creationId xmlns:a16="http://schemas.microsoft.com/office/drawing/2014/main" id="{9AC09297-0504-0A14-FF2D-992DAFB6B40E}"/>
              </a:ext>
            </a:extLst>
          </p:cNvPr>
          <p:cNvSpPr txBox="1"/>
          <p:nvPr/>
        </p:nvSpPr>
        <p:spPr>
          <a:xfrm>
            <a:off x="8196097" y="800100"/>
            <a:ext cx="8898472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0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Padomi patērētājiem</a:t>
            </a:r>
            <a:endParaRPr lang="en-US" sz="4000" dirty="0">
              <a:solidFill>
                <a:srgbClr val="1C2120"/>
              </a:solidFill>
              <a:latin typeface="Poppins" panose="00000500000000000000" pitchFamily="2" charset="-70"/>
              <a:ea typeface="Poppins Bold"/>
              <a:cs typeface="Poppins" panose="00000500000000000000" pitchFamily="2" charset="-70"/>
              <a:sym typeface="Poppins 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ECFEFD-8219-9184-B659-0EF29178633D}"/>
              </a:ext>
            </a:extLst>
          </p:cNvPr>
          <p:cNvSpPr txBox="1"/>
          <p:nvPr/>
        </p:nvSpPr>
        <p:spPr>
          <a:xfrm>
            <a:off x="8407769" y="1943100"/>
            <a:ext cx="8686800" cy="7837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Ja nav pārliecība par parāda pamatotību -  nekavējoties vērsties pie parādu atguvēja ar </a:t>
            </a:r>
            <a:r>
              <a:rPr lang="lv-LV" sz="2600" b="1" dirty="0">
                <a:latin typeface="Poppins" panose="00000500000000000000" pitchFamily="2" charset="-70"/>
                <a:cs typeface="Poppins" panose="00000500000000000000" pitchFamily="2" charset="-70"/>
              </a:rPr>
              <a:t>pamatotiem rakstveida iebildumiem pret parāda esamību, tā apmēru un samaksas termiņu!</a:t>
            </a:r>
          </a:p>
          <a:p>
            <a:pPr>
              <a:lnSpc>
                <a:spcPct val="150000"/>
              </a:lnSpc>
              <a:buNone/>
            </a:pPr>
            <a:endParaRPr lang="lv-LV" sz="26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lv-LV" sz="2600" b="1" dirty="0">
                <a:latin typeface="Poppins" panose="00000500000000000000" pitchFamily="2" charset="-70"/>
                <a:cs typeface="Poppins" panose="00000500000000000000" pitchFamily="2" charset="-70"/>
              </a:rPr>
              <a:t>Neuztvert saņemto paziņojumu kā draudus! </a:t>
            </a: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Paziņojums ir informatīva atgādinājuma vēstule par parādsaistībām un aicinājums izpildīt tās labprātīgi. </a:t>
            </a:r>
          </a:p>
          <a:p>
            <a:pPr algn="just">
              <a:lnSpc>
                <a:spcPct val="150000"/>
              </a:lnSpc>
              <a:buNone/>
            </a:pPr>
            <a:endParaRPr lang="lv-LV" sz="2600" dirty="0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Vēl vairāk padomu PTAC mājaslapā - </a:t>
            </a: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  <a:hlinkClick r:id="rId2"/>
              </a:rPr>
              <a:t>https://www.ptac.gov.lv/lv/padomi-par-arpustiesas-parada-atgusanas-procesu</a:t>
            </a:r>
            <a:r>
              <a:rPr lang="lv-LV" sz="2600" dirty="0">
                <a:latin typeface="Poppins" panose="00000500000000000000" pitchFamily="2" charset="-70"/>
                <a:cs typeface="Poppins" panose="00000500000000000000" pitchFamily="2" charset="-70"/>
              </a:rPr>
              <a:t> </a:t>
            </a: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6375301D-30DB-F32F-C393-F62C578C4DE6}"/>
              </a:ext>
            </a:extLst>
          </p:cNvPr>
          <p:cNvGrpSpPr/>
          <p:nvPr/>
        </p:nvGrpSpPr>
        <p:grpSpPr>
          <a:xfrm>
            <a:off x="7737352" y="2171700"/>
            <a:ext cx="264780" cy="264780"/>
            <a:chOff x="0" y="0"/>
            <a:chExt cx="812800" cy="812800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24BC49C4-3C56-96DA-73C1-624A2A88C02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5">
              <a:extLst>
                <a:ext uri="{FF2B5EF4-FFF2-40B4-BE49-F238E27FC236}">
                  <a16:creationId xmlns:a16="http://schemas.microsoft.com/office/drawing/2014/main" id="{1F5BF14B-B329-E8EF-CF59-AA2A14175E6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21" name="Group 3">
            <a:extLst>
              <a:ext uri="{FF2B5EF4-FFF2-40B4-BE49-F238E27FC236}">
                <a16:creationId xmlns:a16="http://schemas.microsoft.com/office/drawing/2014/main" id="{897D5E3C-37B2-67FA-7222-E8C9AE69FEBE}"/>
              </a:ext>
            </a:extLst>
          </p:cNvPr>
          <p:cNvGrpSpPr/>
          <p:nvPr/>
        </p:nvGrpSpPr>
        <p:grpSpPr>
          <a:xfrm>
            <a:off x="7737352" y="5143500"/>
            <a:ext cx="264780" cy="264780"/>
            <a:chOff x="0" y="0"/>
            <a:chExt cx="812800" cy="812800"/>
          </a:xfrm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C1C7E58C-EFCC-8FE5-DB10-DDBF86009F4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TextBox 5">
              <a:extLst>
                <a:ext uri="{FF2B5EF4-FFF2-40B4-BE49-F238E27FC236}">
                  <a16:creationId xmlns:a16="http://schemas.microsoft.com/office/drawing/2014/main" id="{64E3D3A9-8279-3349-7760-3FCF05D12FB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67A83BF-681D-C8D3-9530-90F77B88ACD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6781800" cy="10289628"/>
          </a:xfrm>
          <a:prstGeom prst="rect">
            <a:avLst/>
          </a:prstGeom>
        </p:spPr>
      </p:pic>
      <p:grpSp>
        <p:nvGrpSpPr>
          <p:cNvPr id="2" name="Group 3">
            <a:extLst>
              <a:ext uri="{FF2B5EF4-FFF2-40B4-BE49-F238E27FC236}">
                <a16:creationId xmlns:a16="http://schemas.microsoft.com/office/drawing/2014/main" id="{64227B49-D351-03C1-29AD-423AA0DB1AC5}"/>
              </a:ext>
            </a:extLst>
          </p:cNvPr>
          <p:cNvGrpSpPr/>
          <p:nvPr/>
        </p:nvGrpSpPr>
        <p:grpSpPr>
          <a:xfrm>
            <a:off x="7737352" y="8102888"/>
            <a:ext cx="264780" cy="264780"/>
            <a:chOff x="0" y="0"/>
            <a:chExt cx="812800" cy="812800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39148E5B-144C-A643-E438-4E4DAF36C59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85A07202-20DC-5853-D577-02385AC5066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37980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C6ACA-E67B-23D7-5526-1975CECA4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2FA93C-0BDE-4DC4-6889-7302BBF03393}"/>
              </a:ext>
            </a:extLst>
          </p:cNvPr>
          <p:cNvSpPr/>
          <p:nvPr/>
        </p:nvSpPr>
        <p:spPr>
          <a:xfrm>
            <a:off x="13504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22013892" h="12354774">
                <a:moveTo>
                  <a:pt x="0" y="0"/>
                </a:moveTo>
                <a:lnTo>
                  <a:pt x="22013891" y="0"/>
                </a:lnTo>
                <a:lnTo>
                  <a:pt x="22013891" y="12354775"/>
                </a:lnTo>
                <a:lnTo>
                  <a:pt x="0" y="12354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9467" b="-9467"/>
            </a:stretch>
          </a:blipFill>
        </p:spPr>
        <p:txBody>
          <a:bodyPr/>
          <a:lstStyle/>
          <a:p>
            <a:endParaRPr lang="lv-LV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FA298B8-776A-30B6-3B67-5E937073341C}"/>
              </a:ext>
            </a:extLst>
          </p:cNvPr>
          <p:cNvGrpSpPr/>
          <p:nvPr/>
        </p:nvGrpSpPr>
        <p:grpSpPr>
          <a:xfrm>
            <a:off x="-2101622" y="-767350"/>
            <a:ext cx="22013892" cy="12362394"/>
            <a:chOff x="0" y="0"/>
            <a:chExt cx="5913785" cy="3084566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0B5A78C-578F-5D5A-5D0C-EA64EEEE6582}"/>
                </a:ext>
              </a:extLst>
            </p:cNvPr>
            <p:cNvSpPr/>
            <p:nvPr/>
          </p:nvSpPr>
          <p:spPr>
            <a:xfrm>
              <a:off x="0" y="0"/>
              <a:ext cx="5913785" cy="3084567"/>
            </a:xfrm>
            <a:custGeom>
              <a:avLst/>
              <a:gdLst/>
              <a:ahLst/>
              <a:cxnLst/>
              <a:rect l="l" t="t" r="r" b="b"/>
              <a:pathLst>
                <a:path w="5913785" h="3084567">
                  <a:moveTo>
                    <a:pt x="0" y="0"/>
                  </a:moveTo>
                  <a:lnTo>
                    <a:pt x="5913785" y="0"/>
                  </a:lnTo>
                  <a:lnTo>
                    <a:pt x="5913785" y="3084567"/>
                  </a:lnTo>
                  <a:lnTo>
                    <a:pt x="0" y="3084567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B873A1D-D0FF-31C0-6127-7FB8E076B27D}"/>
                </a:ext>
              </a:extLst>
            </p:cNvPr>
            <p:cNvSpPr txBox="1"/>
            <p:nvPr/>
          </p:nvSpPr>
          <p:spPr>
            <a:xfrm>
              <a:off x="0" y="-38100"/>
              <a:ext cx="5913785" cy="3122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38CBBBFE-63DD-7B72-DB89-228F46499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9074" y="-28454"/>
            <a:ext cx="2749851" cy="397242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DE7BCE3-C933-12F9-042A-EBAE2353D406}"/>
              </a:ext>
            </a:extLst>
          </p:cNvPr>
          <p:cNvSpPr txBox="1">
            <a:spLocks/>
          </p:cNvSpPr>
          <p:nvPr/>
        </p:nvSpPr>
        <p:spPr>
          <a:xfrm>
            <a:off x="5562598" y="4845867"/>
            <a:ext cx="7162801" cy="1497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lv-LV" b="1" dirty="0">
                <a:latin typeface="Poppins" panose="00000500000000000000" pitchFamily="2" charset="-70"/>
                <a:cs typeface="Poppins" panose="00000500000000000000" pitchFamily="2" charset="-70"/>
              </a:rPr>
              <a:t>Paldies! </a:t>
            </a:r>
            <a:r>
              <a:rPr lang="lv-LV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JAUTĀJUMI?</a:t>
            </a:r>
            <a:endParaRPr lang="lv-LV" b="1" dirty="0"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E759D8-7AC5-A2C5-7B92-AFCD87C16FF6}"/>
              </a:ext>
            </a:extLst>
          </p:cNvPr>
          <p:cNvSpPr txBox="1"/>
          <p:nvPr/>
        </p:nvSpPr>
        <p:spPr>
          <a:xfrm>
            <a:off x="4514846" y="6440966"/>
            <a:ext cx="927735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lv-LV" sz="2700" b="1" dirty="0">
                <a:solidFill>
                  <a:schemeClr val="tx1"/>
                </a:solidFill>
                <a:effectLst/>
              </a:rPr>
              <a:t>Andis Priedītis</a:t>
            </a:r>
            <a:endParaRPr lang="lv-LV" sz="2700" b="1" dirty="0">
              <a:effectLst/>
            </a:endParaRPr>
          </a:p>
          <a:p>
            <a:pPr algn="ctr">
              <a:spcAft>
                <a:spcPts val="0"/>
              </a:spcAft>
            </a:pPr>
            <a:r>
              <a:rPr lang="lv-LV" sz="2700" dirty="0">
                <a:solidFill>
                  <a:schemeClr val="tx1"/>
                </a:solidFill>
                <a:effectLst/>
              </a:rPr>
              <a:t>Patērētāju tiesību uzraudzības departamenta direktora vietnieks</a:t>
            </a:r>
          </a:p>
          <a:p>
            <a:pPr algn="ctr">
              <a:spcAft>
                <a:spcPts val="0"/>
              </a:spcAft>
            </a:pPr>
            <a:r>
              <a:rPr lang="lv-LV" sz="2700" dirty="0">
                <a:solidFill>
                  <a:schemeClr val="tx1"/>
                </a:solidFill>
                <a:effectLst/>
              </a:rPr>
              <a:t>Tālr. 67388650, E-pasts: </a:t>
            </a:r>
            <a:r>
              <a:rPr lang="lv-LV" sz="2700" u="sng" dirty="0">
                <a:solidFill>
                  <a:schemeClr val="tx1"/>
                </a:solidFill>
                <a:effectLst/>
              </a:rPr>
              <a:t>Andis.Prieditis@ptac.gov.lv</a:t>
            </a:r>
            <a:endParaRPr lang="lv-LV" sz="2700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6911312-1213-02E5-EE7E-30BED646F1DC}"/>
              </a:ext>
            </a:extLst>
          </p:cNvPr>
          <p:cNvGrpSpPr/>
          <p:nvPr/>
        </p:nvGrpSpPr>
        <p:grpSpPr>
          <a:xfrm>
            <a:off x="4908636" y="9105900"/>
            <a:ext cx="8470723" cy="630942"/>
            <a:chOff x="5321476" y="9182100"/>
            <a:chExt cx="8470723" cy="63094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0EF3EC-3D45-71F5-361A-B73CBF357915}"/>
                </a:ext>
              </a:extLst>
            </p:cNvPr>
            <p:cNvSpPr txBox="1"/>
            <p:nvPr/>
          </p:nvSpPr>
          <p:spPr>
            <a:xfrm>
              <a:off x="10486052" y="9182100"/>
              <a:ext cx="3306147" cy="630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lv-LV" sz="3500" dirty="0"/>
                <a:t>www.ptac.gov.lv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48C005C-C81A-2E62-CEAA-95265B325176}"/>
                </a:ext>
              </a:extLst>
            </p:cNvPr>
            <p:cNvSpPr txBox="1"/>
            <p:nvPr/>
          </p:nvSpPr>
          <p:spPr>
            <a:xfrm>
              <a:off x="9495743" y="9312905"/>
              <a:ext cx="31326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lv-LV" sz="1800" dirty="0"/>
                <a:t>|</a:t>
              </a:r>
            </a:p>
          </p:txBody>
        </p:sp>
        <p:pic>
          <p:nvPicPr>
            <p:cNvPr id="8" name="Graphic 4">
              <a:extLst>
                <a:ext uri="{FF2B5EF4-FFF2-40B4-BE49-F238E27FC236}">
                  <a16:creationId xmlns:a16="http://schemas.microsoft.com/office/drawing/2014/main" id="{E9DA8420-3BDB-EADB-A4B3-82E59BBC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21476" y="9213758"/>
              <a:ext cx="3497226" cy="5992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9087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9">
            <a:extLst>
              <a:ext uri="{FF2B5EF4-FFF2-40B4-BE49-F238E27FC236}">
                <a16:creationId xmlns:a16="http://schemas.microsoft.com/office/drawing/2014/main" id="{DF065297-7067-9611-3B69-206F89A95321}"/>
              </a:ext>
            </a:extLst>
          </p:cNvPr>
          <p:cNvSpPr txBox="1"/>
          <p:nvPr/>
        </p:nvSpPr>
        <p:spPr>
          <a:xfrm>
            <a:off x="6324600" y="500009"/>
            <a:ext cx="11658600" cy="1255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8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Licencēto parāda </a:t>
            </a:r>
            <a:r>
              <a:rPr lang="lv-LV" sz="4080" b="1" dirty="0" err="1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ārpustiesas</a:t>
            </a:r>
            <a:r>
              <a:rPr lang="lv-LV" sz="408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 atgūšanas </a:t>
            </a:r>
            <a:r>
              <a:rPr lang="lv-LV" sz="4080" b="1" noProof="0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pakalpojuma sniedzēju skaits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96ECA2-9FAC-FF3B-C36D-4D54BA0F979D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3287" r="9016"/>
          <a:stretch/>
        </p:blipFill>
        <p:spPr>
          <a:xfrm>
            <a:off x="0" y="-2"/>
            <a:ext cx="6096000" cy="1028699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544" y="-140371"/>
            <a:ext cx="6466944" cy="1042736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A42097-01EF-8EEC-B771-530CD5B9D906}"/>
              </a:ext>
            </a:extLst>
          </p:cNvPr>
          <p:cNvSpPr txBox="1"/>
          <p:nvPr/>
        </p:nvSpPr>
        <p:spPr>
          <a:xfrm>
            <a:off x="7391400" y="3086100"/>
            <a:ext cx="10128707" cy="5976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2024. gadā sākumā Latvijā darbojās </a:t>
            </a:r>
            <a:r>
              <a:rPr lang="lv-LV" sz="2600" b="1" strike="noStrike" spc="-1" dirty="0"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19</a:t>
            </a:r>
            <a:r>
              <a:rPr lang="lv-LV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parādu </a:t>
            </a:r>
            <a:r>
              <a:rPr lang="lv-LV" sz="2600" spc="-1" dirty="0" err="1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ārpustiesas</a:t>
            </a:r>
            <a:r>
              <a:rPr lang="lv-LV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atgūšanas pakalpojuma sniedzēji. Gada beig</a:t>
            </a:r>
            <a:r>
              <a:rPr lang="lv-LV" sz="2600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ās – </a:t>
            </a:r>
            <a:r>
              <a:rPr lang="lv-LV" sz="2600" b="1" spc="-1" dirty="0"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18</a:t>
            </a:r>
            <a:r>
              <a:rPr lang="lv-LV" sz="2600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endParaRPr lang="lv-LV" sz="2600" b="0" strike="noStrike" spc="-1" dirty="0">
              <a:solidFill>
                <a:srgbClr val="000000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2024. gadā PTAC netika saņemts neviens iesniegums </a:t>
            </a:r>
            <a:r>
              <a:rPr lang="en-US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l</a:t>
            </a:r>
            <a:r>
              <a:rPr lang="lv-LV" sz="2600" b="0" strike="noStrike" spc="-1" dirty="0" err="1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icences</a:t>
            </a:r>
            <a:r>
              <a:rPr lang="lv-LV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saņemšanai </a:t>
            </a:r>
            <a:r>
              <a:rPr lang="lv-LV" sz="2600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parādu </a:t>
            </a:r>
            <a:r>
              <a:rPr lang="lv-LV" sz="2600" b="0" strike="noStrike" spc="-1" dirty="0" err="1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ārpustiesas</a:t>
            </a:r>
            <a:r>
              <a:rPr lang="lv-LV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atgūšanas pakalpojuma sniegšanai</a:t>
            </a: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endParaRPr lang="lv-LV" sz="2600" b="0" strike="noStrike" spc="-1" dirty="0">
              <a:solidFill>
                <a:srgbClr val="000000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Pārskata gadā pārreģistrētas </a:t>
            </a:r>
            <a:r>
              <a:rPr lang="lv-LV" sz="2600" b="1" strike="noStrike" spc="-1" dirty="0"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5</a:t>
            </a:r>
            <a:r>
              <a:rPr lang="lv-LV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</a:t>
            </a:r>
            <a:r>
              <a:rPr lang="en-US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l</a:t>
            </a:r>
            <a:r>
              <a:rPr lang="lv-LV" sz="2600" b="0" strike="noStrike" spc="-1" dirty="0" err="1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icences</a:t>
            </a:r>
            <a:r>
              <a:rPr lang="lv-LV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, grozītas </a:t>
            </a:r>
            <a:r>
              <a:rPr lang="lv-LV" sz="2600" b="1" strike="noStrike" spc="-1" dirty="0"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3</a:t>
            </a:r>
            <a:r>
              <a:rPr lang="lv-LV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licences </a:t>
            </a:r>
            <a:endParaRPr lang="lv-LV" sz="2600" spc="-1" dirty="0">
              <a:solidFill>
                <a:srgbClr val="000000"/>
              </a:solidFill>
              <a:latin typeface="Poppins" panose="00000500000000000000" pitchFamily="2" charset="-70"/>
              <a:ea typeface="SimSun"/>
              <a:cs typeface="Poppins" panose="00000500000000000000" pitchFamily="2" charset="-70"/>
            </a:endParaRPr>
          </a:p>
          <a:p>
            <a:pPr algn="just">
              <a:lnSpc>
                <a:spcPct val="115000"/>
              </a:lnSpc>
              <a:spcAft>
                <a:spcPts val="598"/>
              </a:spcAft>
              <a:buClr>
                <a:srgbClr val="000000"/>
              </a:buClr>
            </a:pPr>
            <a:r>
              <a:rPr lang="lv-LV" sz="2600" b="0" strike="noStrike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Sākot ar 2025. gada</a:t>
            </a:r>
            <a:r>
              <a:rPr lang="lv-LV" sz="2600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1. februāri licences </a:t>
            </a:r>
            <a:r>
              <a:rPr lang="lv-LV" sz="2600" spc="-1" dirty="0" err="1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pārreģistrācija</a:t>
            </a:r>
            <a:r>
              <a:rPr lang="lv-LV" sz="2600" spc="-1" dirty="0">
                <a:solidFill>
                  <a:srgbClr val="000000"/>
                </a:solidFill>
                <a:latin typeface="Poppins" panose="00000500000000000000" pitchFamily="2" charset="-70"/>
                <a:ea typeface="SimSun"/>
                <a:cs typeface="Poppins" panose="00000500000000000000" pitchFamily="2" charset="-70"/>
              </a:rPr>
              <a:t> atcelta un turpmāk licence tiks izsniegta uz nenoteiktu laiku. Spēkā esošās Licences ir spēkā līdz attiecīgajā licencē norādītā termiņa beigām.</a:t>
            </a:r>
            <a:endParaRPr lang="lv-LV" sz="2600" b="0" strike="noStrike" spc="-1" dirty="0">
              <a:solidFill>
                <a:srgbClr val="000000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72D234A9-F51E-F920-4F97-D2BFF1DB8D85}"/>
              </a:ext>
            </a:extLst>
          </p:cNvPr>
          <p:cNvGrpSpPr/>
          <p:nvPr/>
        </p:nvGrpSpPr>
        <p:grpSpPr>
          <a:xfrm>
            <a:off x="6779777" y="3238500"/>
            <a:ext cx="264780" cy="264780"/>
            <a:chOff x="0" y="0"/>
            <a:chExt cx="812800" cy="812800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C751AFAC-8F73-C1D5-CF96-CB4FF70CAF8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477362D8-B11F-2465-8345-8C2606C9333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3">
            <a:extLst>
              <a:ext uri="{FF2B5EF4-FFF2-40B4-BE49-F238E27FC236}">
                <a16:creationId xmlns:a16="http://schemas.microsoft.com/office/drawing/2014/main" id="{66612837-7BBF-9308-9A38-67C3367E9F75}"/>
              </a:ext>
            </a:extLst>
          </p:cNvPr>
          <p:cNvGrpSpPr/>
          <p:nvPr/>
        </p:nvGrpSpPr>
        <p:grpSpPr>
          <a:xfrm>
            <a:off x="6779777" y="4725972"/>
            <a:ext cx="264780" cy="264780"/>
            <a:chOff x="0" y="0"/>
            <a:chExt cx="812800" cy="812800"/>
          </a:xfrm>
        </p:grpSpPr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E187F931-B41E-183B-BC13-D0076122F53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0" name="TextBox 5">
              <a:extLst>
                <a:ext uri="{FF2B5EF4-FFF2-40B4-BE49-F238E27FC236}">
                  <a16:creationId xmlns:a16="http://schemas.microsoft.com/office/drawing/2014/main" id="{E81C1F1E-20B4-C5CA-764F-6EEFF7523F5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3">
            <a:extLst>
              <a:ext uri="{FF2B5EF4-FFF2-40B4-BE49-F238E27FC236}">
                <a16:creationId xmlns:a16="http://schemas.microsoft.com/office/drawing/2014/main" id="{C27FA54B-0733-5252-6794-58272A8FF67E}"/>
              </a:ext>
            </a:extLst>
          </p:cNvPr>
          <p:cNvGrpSpPr/>
          <p:nvPr/>
        </p:nvGrpSpPr>
        <p:grpSpPr>
          <a:xfrm>
            <a:off x="6778064" y="6743700"/>
            <a:ext cx="264780" cy="264780"/>
            <a:chOff x="0" y="0"/>
            <a:chExt cx="812800" cy="812800"/>
          </a:xfrm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059B34EE-F4C3-C3BB-A779-E0629375E27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7D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5">
              <a:extLst>
                <a:ext uri="{FF2B5EF4-FFF2-40B4-BE49-F238E27FC236}">
                  <a16:creationId xmlns:a16="http://schemas.microsoft.com/office/drawing/2014/main" id="{84EAEA98-E102-B852-6A96-050FDF035B7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2773F3E3-60C8-A88D-B176-5D0B3DB2DDEC}"/>
              </a:ext>
            </a:extLst>
          </p:cNvPr>
          <p:cNvSpPr/>
          <p:nvPr/>
        </p:nvSpPr>
        <p:spPr>
          <a:xfrm>
            <a:off x="1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22013892" h="12354774">
                <a:moveTo>
                  <a:pt x="0" y="0"/>
                </a:moveTo>
                <a:lnTo>
                  <a:pt x="22013891" y="0"/>
                </a:lnTo>
                <a:lnTo>
                  <a:pt x="22013891" y="12354775"/>
                </a:lnTo>
                <a:lnTo>
                  <a:pt x="0" y="12354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9467" b="-9467"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BC7A746F-2DC5-8FA2-2144-813A61F923EC}"/>
              </a:ext>
            </a:extLst>
          </p:cNvPr>
          <p:cNvSpPr txBox="1"/>
          <p:nvPr/>
        </p:nvSpPr>
        <p:spPr>
          <a:xfrm>
            <a:off x="3375035" y="424599"/>
            <a:ext cx="11537929" cy="1255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8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Kopējā patērētāju parādu lietu skaita un parādu portfeļa summas izmaiņas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3C4CF36-D3FA-982C-2048-74E49026A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47198"/>
              </p:ext>
            </p:extLst>
          </p:nvPr>
        </p:nvGraphicFramePr>
        <p:xfrm>
          <a:off x="604747" y="3012667"/>
          <a:ext cx="17078504" cy="593798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575238">
                  <a:extLst>
                    <a:ext uri="{9D8B030D-6E8A-4147-A177-3AD203B41FA5}">
                      <a16:colId xmlns:a16="http://schemas.microsoft.com/office/drawing/2014/main" val="3063698606"/>
                    </a:ext>
                  </a:extLst>
                </a:gridCol>
                <a:gridCol w="1579353">
                  <a:extLst>
                    <a:ext uri="{9D8B030D-6E8A-4147-A177-3AD203B41FA5}">
                      <a16:colId xmlns:a16="http://schemas.microsoft.com/office/drawing/2014/main" val="2681021251"/>
                    </a:ext>
                  </a:extLst>
                </a:gridCol>
                <a:gridCol w="2049006">
                  <a:extLst>
                    <a:ext uri="{9D8B030D-6E8A-4147-A177-3AD203B41FA5}">
                      <a16:colId xmlns:a16="http://schemas.microsoft.com/office/drawing/2014/main" val="481065843"/>
                    </a:ext>
                  </a:extLst>
                </a:gridCol>
                <a:gridCol w="1319478">
                  <a:extLst>
                    <a:ext uri="{9D8B030D-6E8A-4147-A177-3AD203B41FA5}">
                      <a16:colId xmlns:a16="http://schemas.microsoft.com/office/drawing/2014/main" val="1744401139"/>
                    </a:ext>
                  </a:extLst>
                </a:gridCol>
                <a:gridCol w="2021725">
                  <a:extLst>
                    <a:ext uri="{9D8B030D-6E8A-4147-A177-3AD203B41FA5}">
                      <a16:colId xmlns:a16="http://schemas.microsoft.com/office/drawing/2014/main" val="2516945256"/>
                    </a:ext>
                  </a:extLst>
                </a:gridCol>
                <a:gridCol w="1346759">
                  <a:extLst>
                    <a:ext uri="{9D8B030D-6E8A-4147-A177-3AD203B41FA5}">
                      <a16:colId xmlns:a16="http://schemas.microsoft.com/office/drawing/2014/main" val="3283275453"/>
                    </a:ext>
                  </a:extLst>
                </a:gridCol>
                <a:gridCol w="1123356">
                  <a:extLst>
                    <a:ext uri="{9D8B030D-6E8A-4147-A177-3AD203B41FA5}">
                      <a16:colId xmlns:a16="http://schemas.microsoft.com/office/drawing/2014/main" val="1320785512"/>
                    </a:ext>
                  </a:extLst>
                </a:gridCol>
                <a:gridCol w="1346759">
                  <a:extLst>
                    <a:ext uri="{9D8B030D-6E8A-4147-A177-3AD203B41FA5}">
                      <a16:colId xmlns:a16="http://schemas.microsoft.com/office/drawing/2014/main" val="786383520"/>
                    </a:ext>
                  </a:extLst>
                </a:gridCol>
                <a:gridCol w="2021725">
                  <a:extLst>
                    <a:ext uri="{9D8B030D-6E8A-4147-A177-3AD203B41FA5}">
                      <a16:colId xmlns:a16="http://schemas.microsoft.com/office/drawing/2014/main" val="2545545814"/>
                    </a:ext>
                  </a:extLst>
                </a:gridCol>
                <a:gridCol w="1348346">
                  <a:extLst>
                    <a:ext uri="{9D8B030D-6E8A-4147-A177-3AD203B41FA5}">
                      <a16:colId xmlns:a16="http://schemas.microsoft.com/office/drawing/2014/main" val="2121112502"/>
                    </a:ext>
                  </a:extLst>
                </a:gridCol>
                <a:gridCol w="1346759">
                  <a:extLst>
                    <a:ext uri="{9D8B030D-6E8A-4147-A177-3AD203B41FA5}">
                      <a16:colId xmlns:a16="http://schemas.microsoft.com/office/drawing/2014/main" val="4216937684"/>
                    </a:ext>
                  </a:extLst>
                </a:gridCol>
              </a:tblGrid>
              <a:tr h="169656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highlight>
                            <a:srgbClr val="FFFF00"/>
                          </a:highlight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 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cs typeface="Poppins" panose="00000500000000000000" pitchFamily="2" charset="-70"/>
                      </a:endParaRPr>
                    </a:p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highlight>
                            <a:srgbClr val="FFFF00"/>
                          </a:highlight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 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2022. gads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182303" marR="182303" marT="91151" marB="91151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2023. gads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182303" marR="182303" marT="91151" marB="91151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2023. gads pret 2022. gadu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182303" marR="182303" marT="91151" marB="91151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2024. gads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182303" marR="182303" marT="91151" marB="91151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2024. gads pret 2023. gadu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182303" marR="182303" marT="91151" marB="91151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172347"/>
                  </a:ext>
                </a:extLst>
              </a:tr>
              <a:tr h="169656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 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Lietu skaits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AAD7D4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Portfelis, EUR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AAD7D4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Lietu skaits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AAD7D4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Portfelis, EUR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AAD7D4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Lietas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AAD7D4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Summa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AAD7D4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Lietu skaits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AAD7D4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Portfelis, EUR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AAD7D4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Lietas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AAD7D4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Summa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AAD7D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595088"/>
                  </a:ext>
                </a:extLst>
              </a:tr>
              <a:tr h="169656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Patērētāji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1 263 639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1 593 726 529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1 211 395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1 671 057 000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-4,13%</a:t>
                      </a:r>
                      <a:endParaRPr lang="lv-LV" sz="2000" b="1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b="1" dirty="0">
                          <a:solidFill>
                            <a:srgbClr val="02849C"/>
                          </a:solidFill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4,85%</a:t>
                      </a:r>
                      <a:endParaRPr lang="lv-LV" sz="2000" b="1" dirty="0">
                        <a:solidFill>
                          <a:srgbClr val="02849C"/>
                        </a:solidFill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1 365 808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1 773 928 221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b="1" dirty="0">
                          <a:solidFill>
                            <a:srgbClr val="02849C"/>
                          </a:solidFill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12,75%</a:t>
                      </a:r>
                      <a:endParaRPr lang="lv-LV" sz="2000" b="1" dirty="0">
                        <a:solidFill>
                          <a:srgbClr val="02849C"/>
                        </a:solidFill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b="1" dirty="0">
                          <a:solidFill>
                            <a:srgbClr val="02849C"/>
                          </a:solidFill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6,16%</a:t>
                      </a:r>
                      <a:endParaRPr lang="lv-LV" sz="2000" b="1" dirty="0">
                        <a:solidFill>
                          <a:srgbClr val="02849C"/>
                        </a:solidFill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221897"/>
                  </a:ext>
                </a:extLst>
              </a:tr>
              <a:tr h="8482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Komersanti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62 732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E5F3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265 128 035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E5F3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155 318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E5F3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318 197 326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E5F3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b="1" dirty="0">
                          <a:solidFill>
                            <a:srgbClr val="02849C"/>
                          </a:solidFill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147,59%</a:t>
                      </a:r>
                      <a:endParaRPr lang="lv-LV" sz="2000" b="1" dirty="0">
                        <a:solidFill>
                          <a:srgbClr val="02849C"/>
                        </a:solidFill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E5F3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b="1" dirty="0">
                          <a:solidFill>
                            <a:srgbClr val="02849C"/>
                          </a:solidFill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20,02%</a:t>
                      </a:r>
                      <a:endParaRPr lang="lv-LV" sz="2000" b="1" dirty="0">
                        <a:solidFill>
                          <a:srgbClr val="02849C"/>
                        </a:solidFill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E5F3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67 466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E5F3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dirty="0"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272 765 852</a:t>
                      </a:r>
                      <a:endParaRPr lang="lv-LV" sz="2000" dirty="0"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E5F3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-56,56%</a:t>
                      </a:r>
                      <a:endParaRPr lang="lv-LV" sz="2000" b="1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E5F3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20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-70"/>
                          <a:cs typeface="Poppins" panose="00000500000000000000" pitchFamily="2" charset="-70"/>
                        </a:rPr>
                        <a:t>-14,28%</a:t>
                      </a:r>
                      <a:endParaRPr lang="lv-LV" sz="2000" b="1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-70"/>
                        <a:ea typeface="SimSun" panose="02010600030101010101" pitchFamily="2" charset="-122"/>
                        <a:cs typeface="Poppins" panose="00000500000000000000" pitchFamily="2" charset="-70"/>
                      </a:endParaRPr>
                    </a:p>
                  </a:txBody>
                  <a:tcPr marL="0" marR="0" marT="0" marB="0" anchor="ctr">
                    <a:solidFill>
                      <a:srgbClr val="E5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1562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0144E-FB55-9043-4568-E7E58577C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70977DAF-C344-23E7-EF55-3266CF6D48AF}"/>
              </a:ext>
            </a:extLst>
          </p:cNvPr>
          <p:cNvSpPr/>
          <p:nvPr/>
        </p:nvSpPr>
        <p:spPr>
          <a:xfrm>
            <a:off x="1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22013892" h="12354774">
                <a:moveTo>
                  <a:pt x="0" y="0"/>
                </a:moveTo>
                <a:lnTo>
                  <a:pt x="22013891" y="0"/>
                </a:lnTo>
                <a:lnTo>
                  <a:pt x="22013891" y="12354775"/>
                </a:lnTo>
                <a:lnTo>
                  <a:pt x="0" y="12354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9467" b="-9467"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EA74B371-F1F9-335D-1B2E-09130E92DD14}"/>
              </a:ext>
            </a:extLst>
          </p:cNvPr>
          <p:cNvSpPr txBox="1"/>
          <p:nvPr/>
        </p:nvSpPr>
        <p:spPr>
          <a:xfrm>
            <a:off x="3375035" y="424599"/>
            <a:ext cx="11537929" cy="1255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8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Kopējā parādu portfelī esošo parādu (lietu) skaits dalījumā pa nozarēm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9A0110D-9AA5-A24E-E7EF-97678EA571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063647"/>
              </p:ext>
            </p:extLst>
          </p:nvPr>
        </p:nvGraphicFramePr>
        <p:xfrm>
          <a:off x="1066800" y="1866900"/>
          <a:ext cx="15925800" cy="9329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8594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4A831-A3DA-2FF0-870B-FB87E1875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B0A04900-40A0-AEC7-D211-32D0B3A6A3CE}"/>
              </a:ext>
            </a:extLst>
          </p:cNvPr>
          <p:cNvSpPr/>
          <p:nvPr/>
        </p:nvSpPr>
        <p:spPr>
          <a:xfrm>
            <a:off x="1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22013892" h="12354774">
                <a:moveTo>
                  <a:pt x="0" y="0"/>
                </a:moveTo>
                <a:lnTo>
                  <a:pt x="22013891" y="0"/>
                </a:lnTo>
                <a:lnTo>
                  <a:pt x="22013891" y="12354775"/>
                </a:lnTo>
                <a:lnTo>
                  <a:pt x="0" y="12354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9467" b="-9467"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06E0F5A6-5331-29EA-D012-FFFFB8133E9B}"/>
              </a:ext>
            </a:extLst>
          </p:cNvPr>
          <p:cNvSpPr txBox="1"/>
          <p:nvPr/>
        </p:nvSpPr>
        <p:spPr>
          <a:xfrm>
            <a:off x="2971800" y="424599"/>
            <a:ext cx="12626965" cy="1255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8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Kopējā parādu portfelī esošo parādu </a:t>
            </a:r>
            <a:r>
              <a:rPr lang="lv-LV" sz="4080" dirty="0">
                <a:solidFill>
                  <a:srgbClr val="1C2120"/>
                </a:solidFill>
                <a:latin typeface="Poppins" panose="00000500000000000000" pitchFamily="2" charset="-70"/>
                <a:ea typeface="Poppins Bold"/>
                <a:cs typeface="Poppins" panose="00000500000000000000" pitchFamily="2" charset="-70"/>
                <a:sym typeface="Poppins Bold"/>
              </a:rPr>
              <a:t>(lietu) </a:t>
            </a:r>
            <a:r>
              <a:rPr lang="lv-LV" sz="408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summas apmērs </a:t>
            </a:r>
            <a:r>
              <a:rPr lang="lv-LV" sz="4080" dirty="0">
                <a:solidFill>
                  <a:srgbClr val="1C2120"/>
                </a:solidFill>
                <a:latin typeface="Poppins" panose="00000500000000000000" pitchFamily="2" charset="-70"/>
                <a:ea typeface="Poppins Bold"/>
                <a:cs typeface="Poppins" panose="00000500000000000000" pitchFamily="2" charset="-70"/>
                <a:sym typeface="Poppins Bold"/>
              </a:rPr>
              <a:t>(eiro) </a:t>
            </a:r>
            <a:r>
              <a:rPr lang="lv-LV" sz="408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dalījumā par nozarēm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5AD0CCD-1A7D-9DF1-3536-026AD90CBA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3835889"/>
              </p:ext>
            </p:extLst>
          </p:nvPr>
        </p:nvGraphicFramePr>
        <p:xfrm>
          <a:off x="1638300" y="2247900"/>
          <a:ext cx="15011400" cy="7853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9317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33D02-AFD1-2208-B58C-4A9E13F1E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EC59D290-2D64-0B2D-526A-A8925E42C29A}"/>
              </a:ext>
            </a:extLst>
          </p:cNvPr>
          <p:cNvSpPr/>
          <p:nvPr/>
        </p:nvSpPr>
        <p:spPr>
          <a:xfrm>
            <a:off x="1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22013892" h="12354774">
                <a:moveTo>
                  <a:pt x="0" y="0"/>
                </a:moveTo>
                <a:lnTo>
                  <a:pt x="22013891" y="0"/>
                </a:lnTo>
                <a:lnTo>
                  <a:pt x="22013891" y="12354775"/>
                </a:lnTo>
                <a:lnTo>
                  <a:pt x="0" y="12354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9467" b="-9467"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E10D05FE-5EE8-AB35-0917-687FAA284E7C}"/>
              </a:ext>
            </a:extLst>
          </p:cNvPr>
          <p:cNvSpPr txBox="1"/>
          <p:nvPr/>
        </p:nvSpPr>
        <p:spPr>
          <a:xfrm>
            <a:off x="2971800" y="424599"/>
            <a:ext cx="12626965" cy="1255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8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Parāda atgūšanai no jauna nodoto lietu skaits un procentuālā attiecība </a:t>
            </a:r>
            <a:r>
              <a:rPr lang="lv-LV" sz="4080" dirty="0">
                <a:solidFill>
                  <a:srgbClr val="1C2120"/>
                </a:solidFill>
                <a:latin typeface="Poppins" panose="00000500000000000000" pitchFamily="2" charset="-70"/>
                <a:ea typeface="Poppins Bold"/>
                <a:cs typeface="Poppins" panose="00000500000000000000" pitchFamily="2" charset="-70"/>
                <a:sym typeface="Poppins Bold"/>
              </a:rPr>
              <a:t>2023/2024. gadā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C2A64AF-F69A-95A3-9DBD-65D3446F3C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3275628"/>
              </p:ext>
            </p:extLst>
          </p:nvPr>
        </p:nvGraphicFramePr>
        <p:xfrm>
          <a:off x="647700" y="1660191"/>
          <a:ext cx="16992599" cy="8477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830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4D1EB-320C-284C-509E-3CDB98499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582A91D2-CE9B-21A4-A8CB-9DCE483E7D28}"/>
              </a:ext>
            </a:extLst>
          </p:cNvPr>
          <p:cNvSpPr/>
          <p:nvPr/>
        </p:nvSpPr>
        <p:spPr>
          <a:xfrm>
            <a:off x="1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22013892" h="12354774">
                <a:moveTo>
                  <a:pt x="0" y="0"/>
                </a:moveTo>
                <a:lnTo>
                  <a:pt x="22013891" y="0"/>
                </a:lnTo>
                <a:lnTo>
                  <a:pt x="22013891" y="12354775"/>
                </a:lnTo>
                <a:lnTo>
                  <a:pt x="0" y="12354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9467" b="-9467"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2839FFB6-63D3-F1A8-DC30-8A81BB296745}"/>
              </a:ext>
            </a:extLst>
          </p:cNvPr>
          <p:cNvSpPr txBox="1"/>
          <p:nvPr/>
        </p:nvSpPr>
        <p:spPr>
          <a:xfrm>
            <a:off x="2971800" y="424599"/>
            <a:ext cx="12626965" cy="1255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8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Parādu atgūšanai no jauna nodotās lietas pa nozarēm pēc parāda kopsummas </a:t>
            </a:r>
            <a:r>
              <a:rPr lang="lv-LV" sz="4080" dirty="0">
                <a:solidFill>
                  <a:srgbClr val="1C2120"/>
                </a:solidFill>
                <a:latin typeface="Poppins" panose="00000500000000000000" pitchFamily="2" charset="-70"/>
                <a:ea typeface="Poppins Bold"/>
                <a:cs typeface="Poppins" panose="00000500000000000000" pitchFamily="2" charset="-70"/>
                <a:sym typeface="Poppins Bold"/>
              </a:rPr>
              <a:t>EUR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88BECDD-4599-8BE3-3E6E-B27DDBEDBD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05978"/>
              </p:ext>
            </p:extLst>
          </p:nvPr>
        </p:nvGraphicFramePr>
        <p:xfrm>
          <a:off x="1143000" y="1257300"/>
          <a:ext cx="16002000" cy="91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23643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F6F91-2401-3D1E-D23F-64FC38AB7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899520E6-0B91-8B81-94E1-3B23DBA1DCE0}"/>
              </a:ext>
            </a:extLst>
          </p:cNvPr>
          <p:cNvSpPr/>
          <p:nvPr/>
        </p:nvSpPr>
        <p:spPr>
          <a:xfrm>
            <a:off x="1" y="-3810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22013892" h="12354774">
                <a:moveTo>
                  <a:pt x="0" y="0"/>
                </a:moveTo>
                <a:lnTo>
                  <a:pt x="22013891" y="0"/>
                </a:lnTo>
                <a:lnTo>
                  <a:pt x="22013891" y="12354775"/>
                </a:lnTo>
                <a:lnTo>
                  <a:pt x="0" y="12354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9467" b="-9467"/>
            </a:stretch>
          </a:blipFill>
        </p:spPr>
        <p:txBody>
          <a:bodyPr/>
          <a:lstStyle/>
          <a:p>
            <a:endParaRPr lang="lv-LV" baseline="-25000" dirty="0"/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ADAC94F8-0E5A-FB45-11E5-77A9CBD0467D}"/>
              </a:ext>
            </a:extLst>
          </p:cNvPr>
          <p:cNvSpPr txBox="1"/>
          <p:nvPr/>
        </p:nvSpPr>
        <p:spPr>
          <a:xfrm>
            <a:off x="2830517" y="419100"/>
            <a:ext cx="12626965" cy="6278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8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Atgūto lietu skaits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920E9B5-B97B-C7F1-0BB5-B8A76474D1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7741647"/>
              </p:ext>
            </p:extLst>
          </p:nvPr>
        </p:nvGraphicFramePr>
        <p:xfrm>
          <a:off x="-152400" y="723900"/>
          <a:ext cx="16916400" cy="8692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1111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5E1B4-5444-A71A-891D-5E2C25F3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52CA2724-557D-EEA3-E54C-BDBDD0BB3E1A}"/>
              </a:ext>
            </a:extLst>
          </p:cNvPr>
          <p:cNvSpPr/>
          <p:nvPr/>
        </p:nvSpPr>
        <p:spPr>
          <a:xfrm>
            <a:off x="1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22013892" h="12354774">
                <a:moveTo>
                  <a:pt x="0" y="0"/>
                </a:moveTo>
                <a:lnTo>
                  <a:pt x="22013891" y="0"/>
                </a:lnTo>
                <a:lnTo>
                  <a:pt x="22013891" y="12354775"/>
                </a:lnTo>
                <a:lnTo>
                  <a:pt x="0" y="12354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9467" b="-9467"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23DB56EF-1E35-7DBD-BB63-560B2D0A50CC}"/>
              </a:ext>
            </a:extLst>
          </p:cNvPr>
          <p:cNvSpPr txBox="1"/>
          <p:nvPr/>
        </p:nvSpPr>
        <p:spPr>
          <a:xfrm>
            <a:off x="2830517" y="419100"/>
            <a:ext cx="12626965" cy="6278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080" b="1" dirty="0">
                <a:solidFill>
                  <a:srgbClr val="1C2120"/>
                </a:solidFill>
                <a:latin typeface="Poppins Bold"/>
                <a:ea typeface="Poppins Bold"/>
                <a:cs typeface="Poppins Bold"/>
                <a:sym typeface="Poppins Bold"/>
              </a:rPr>
              <a:t>Neatgūtie parādi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C251679-37AB-D20E-1DC4-29DD1C28E9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2857662"/>
              </p:ext>
            </p:extLst>
          </p:nvPr>
        </p:nvGraphicFramePr>
        <p:xfrm>
          <a:off x="1524000" y="1790700"/>
          <a:ext cx="14782800" cy="807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6667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735</Words>
  <Application>Microsoft Office PowerPoint</Application>
  <PresentationFormat>Custom</PresentationFormat>
  <Paragraphs>137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Poppins Bold</vt:lpstr>
      <vt:lpstr>Calibri</vt:lpstr>
      <vt:lpstr>Aptos</vt:lpstr>
      <vt:lpstr>Poppins</vt:lpstr>
      <vt:lpstr>Poppins Semi-Bold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Minimalist Project Presentation</dc:title>
  <dc:creator>Eva Eglīte</dc:creator>
  <cp:lastModifiedBy>Andis Priedītis</cp:lastModifiedBy>
  <cp:revision>32</cp:revision>
  <dcterms:created xsi:type="dcterms:W3CDTF">2006-08-16T00:00:00Z</dcterms:created>
  <dcterms:modified xsi:type="dcterms:W3CDTF">2025-06-12T06:23:14Z</dcterms:modified>
  <dc:identifier>DAGnOoFhyZ0</dc:identifier>
</cp:coreProperties>
</file>